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erchi Serif Bold" charset="1" panose="02000503060000020004"/>
      <p:regular r:id="rId21"/>
    </p:embeddedFont>
    <p:embeddedFont>
      <p:font typeface="Karimun" charset="1" panose="00000000000000000000"/>
      <p:regular r:id="rId22"/>
    </p:embeddedFont>
    <p:embeddedFont>
      <p:font typeface="Source Serif Pro" charset="1" panose="02040603050405020204"/>
      <p:regular r:id="rId23"/>
    </p:embeddedFont>
    <p:embeddedFont>
      <p:font typeface="Source Serif Pro Bold" charset="1" panose="02040803050405020204"/>
      <p:regular r:id="rId24"/>
    </p:embeddedFont>
    <p:embeddedFont>
      <p:font typeface="Source Sans Pro Bold" charset="1" panose="020B0703030403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1028700" y="4536758"/>
            <a:ext cx="16230600" cy="1137285"/>
          </a:xfrm>
          <a:prstGeom prst="rect">
            <a:avLst/>
          </a:prstGeom>
        </p:spPr>
        <p:txBody>
          <a:bodyPr anchor="t" rtlCol="false" tIns="0" lIns="0" bIns="0" rIns="0">
            <a:spAutoFit/>
          </a:bodyPr>
          <a:lstStyle/>
          <a:p>
            <a:pPr algn="ctr">
              <a:lnSpc>
                <a:spcPts val="9240"/>
              </a:lnSpc>
            </a:pPr>
            <a:r>
              <a:rPr lang="en-US" b="true" sz="6600" spc="732">
                <a:solidFill>
                  <a:srgbClr val="3D2917"/>
                </a:solidFill>
                <a:latin typeface="Monterchi Serif Bold"/>
                <a:ea typeface="Monterchi Serif Bold"/>
                <a:cs typeface="Monterchi Serif Bold"/>
                <a:sym typeface="Monterchi Serif Bold"/>
              </a:rPr>
              <a:t>PENGGUNA APLIKASI STREAMING</a:t>
            </a:r>
          </a:p>
        </p:txBody>
      </p:sp>
      <p:sp>
        <p:nvSpPr>
          <p:cNvPr name="TextBox 7" id="7"/>
          <p:cNvSpPr txBox="true"/>
          <p:nvPr/>
        </p:nvSpPr>
        <p:spPr>
          <a:xfrm rot="0">
            <a:off x="1028700" y="3709035"/>
            <a:ext cx="16230600" cy="927735"/>
          </a:xfrm>
          <a:prstGeom prst="rect">
            <a:avLst/>
          </a:prstGeom>
        </p:spPr>
        <p:txBody>
          <a:bodyPr anchor="t" rtlCol="false" tIns="0" lIns="0" bIns="0" rIns="0">
            <a:spAutoFit/>
          </a:bodyPr>
          <a:lstStyle/>
          <a:p>
            <a:pPr algn="ctr" marL="0" indent="0" lvl="0">
              <a:lnSpc>
                <a:spcPts val="7139"/>
              </a:lnSpc>
              <a:spcBef>
                <a:spcPct val="0"/>
              </a:spcBef>
            </a:pPr>
            <a:r>
              <a:rPr lang="en-US" sz="5099" spc="1841">
                <a:solidFill>
                  <a:srgbClr val="3D2917"/>
                </a:solidFill>
                <a:latin typeface="Karimun"/>
                <a:ea typeface="Karimun"/>
                <a:cs typeface="Karimun"/>
                <a:sym typeface="Karimun"/>
              </a:rPr>
              <a:t>PERBANDINGAN TINGKAT KEPUASAN</a:t>
            </a:r>
          </a:p>
        </p:txBody>
      </p:sp>
      <p:sp>
        <p:nvSpPr>
          <p:cNvPr name="TextBox 8" id="8"/>
          <p:cNvSpPr txBox="true"/>
          <p:nvPr/>
        </p:nvSpPr>
        <p:spPr>
          <a:xfrm rot="0">
            <a:off x="13632938" y="8494618"/>
            <a:ext cx="3626362" cy="860425"/>
          </a:xfrm>
          <a:prstGeom prst="rect">
            <a:avLst/>
          </a:prstGeom>
        </p:spPr>
        <p:txBody>
          <a:bodyPr anchor="t" rtlCol="false" tIns="0" lIns="0" bIns="0" rIns="0">
            <a:spAutoFit/>
          </a:bodyPr>
          <a:lstStyle/>
          <a:p>
            <a:pPr algn="r">
              <a:lnSpc>
                <a:spcPts val="3499"/>
              </a:lnSpc>
            </a:pPr>
            <a:r>
              <a:rPr lang="en-US" sz="2499" spc="54">
                <a:solidFill>
                  <a:srgbClr val="3D2917"/>
                </a:solidFill>
                <a:latin typeface="Source Serif Pro"/>
                <a:ea typeface="Source Serif Pro"/>
                <a:cs typeface="Source Serif Pro"/>
                <a:sym typeface="Source Serif Pro"/>
              </a:rPr>
              <a:t>Vysca Rina LF</a:t>
            </a:r>
          </a:p>
          <a:p>
            <a:pPr algn="r" marL="0" indent="0" lvl="0">
              <a:lnSpc>
                <a:spcPts val="3499"/>
              </a:lnSpc>
              <a:spcBef>
                <a:spcPct val="0"/>
              </a:spcBef>
            </a:pPr>
            <a:r>
              <a:rPr lang="en-US" sz="2499" spc="54">
                <a:solidFill>
                  <a:srgbClr val="3D2917"/>
                </a:solidFill>
                <a:latin typeface="Source Serif Pro"/>
                <a:ea typeface="Source Serif Pro"/>
                <a:cs typeface="Source Serif Pro"/>
                <a:sym typeface="Source Serif Pro"/>
              </a:rPr>
              <a:t>5220411025</a:t>
            </a:r>
          </a:p>
        </p:txBody>
      </p:sp>
      <p:sp>
        <p:nvSpPr>
          <p:cNvPr name="TextBox 9" id="9"/>
          <p:cNvSpPr txBox="true"/>
          <p:nvPr/>
        </p:nvSpPr>
        <p:spPr>
          <a:xfrm rot="0">
            <a:off x="1028700" y="1000125"/>
            <a:ext cx="3626362" cy="302293"/>
          </a:xfrm>
          <a:prstGeom prst="rect">
            <a:avLst/>
          </a:prstGeom>
        </p:spPr>
        <p:txBody>
          <a:bodyPr anchor="t" rtlCol="false" tIns="0" lIns="0" bIns="0" rIns="0">
            <a:spAutoFit/>
          </a:bodyPr>
          <a:lstStyle/>
          <a:p>
            <a:pPr algn="just" marL="0" indent="0" lvl="0">
              <a:lnSpc>
                <a:spcPts val="2592"/>
              </a:lnSpc>
              <a:spcBef>
                <a:spcPct val="0"/>
              </a:spcBef>
            </a:pPr>
            <a:r>
              <a:rPr lang="en-US" sz="1851" spc="40">
                <a:solidFill>
                  <a:srgbClr val="3D2917"/>
                </a:solidFill>
                <a:latin typeface="Source Serif Pro"/>
                <a:ea typeface="Source Serif Pro"/>
                <a:cs typeface="Source Serif Pro"/>
                <a:sym typeface="Source Serif Pro"/>
              </a:rPr>
              <a:t>Desember 2025</a:t>
            </a:r>
          </a:p>
        </p:txBody>
      </p:sp>
      <p:sp>
        <p:nvSpPr>
          <p:cNvPr name="TextBox 10" id="10"/>
          <p:cNvSpPr txBox="true"/>
          <p:nvPr/>
        </p:nvSpPr>
        <p:spPr>
          <a:xfrm rot="0">
            <a:off x="6090261" y="6117620"/>
            <a:ext cx="6107478" cy="772769"/>
          </a:xfrm>
          <a:prstGeom prst="rect">
            <a:avLst/>
          </a:prstGeom>
        </p:spPr>
        <p:txBody>
          <a:bodyPr anchor="t" rtlCol="false" tIns="0" lIns="0" bIns="0" rIns="0">
            <a:spAutoFit/>
          </a:bodyPr>
          <a:lstStyle/>
          <a:p>
            <a:pPr algn="ctr" marL="0" indent="0" lvl="0">
              <a:lnSpc>
                <a:spcPts val="6231"/>
              </a:lnSpc>
              <a:spcBef>
                <a:spcPct val="0"/>
              </a:spcBef>
            </a:pPr>
            <a:r>
              <a:rPr lang="en-US" b="true" sz="4451" spc="97">
                <a:solidFill>
                  <a:srgbClr val="3D2917"/>
                </a:solidFill>
                <a:latin typeface="Source Serif Pro Bold"/>
                <a:ea typeface="Source Serif Pro Bold"/>
                <a:cs typeface="Source Serif Pro Bold"/>
                <a:sym typeface="Source Serif Pro Bold"/>
              </a:rPr>
              <a:t>NETFLIX VS VIDIO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598423" y="2693266"/>
            <a:ext cx="5638632" cy="3535189"/>
          </a:xfrm>
          <a:custGeom>
            <a:avLst/>
            <a:gdLst/>
            <a:ahLst/>
            <a:cxnLst/>
            <a:rect r="r" b="b" t="t" l="l"/>
            <a:pathLst>
              <a:path h="3535189" w="5638632">
                <a:moveTo>
                  <a:pt x="0" y="0"/>
                </a:moveTo>
                <a:lnTo>
                  <a:pt x="5638632" y="0"/>
                </a:lnTo>
                <a:lnTo>
                  <a:pt x="5638632" y="3535189"/>
                </a:lnTo>
                <a:lnTo>
                  <a:pt x="0" y="3535189"/>
                </a:lnTo>
                <a:lnTo>
                  <a:pt x="0" y="0"/>
                </a:lnTo>
                <a:close/>
              </a:path>
            </a:pathLst>
          </a:custGeom>
          <a:blipFill>
            <a:blip r:embed="rId3"/>
            <a:stretch>
              <a:fillRect l="-540" t="0" r="-540" b="0"/>
            </a:stretch>
          </a:blipFill>
        </p:spPr>
      </p:sp>
      <p:sp>
        <p:nvSpPr>
          <p:cNvPr name="Freeform 5" id="5"/>
          <p:cNvSpPr/>
          <p:nvPr/>
        </p:nvSpPr>
        <p:spPr>
          <a:xfrm flipH="false" flipV="false" rot="0">
            <a:off x="6270392" y="2693266"/>
            <a:ext cx="5699590" cy="3535189"/>
          </a:xfrm>
          <a:custGeom>
            <a:avLst/>
            <a:gdLst/>
            <a:ahLst/>
            <a:cxnLst/>
            <a:rect r="r" b="b" t="t" l="l"/>
            <a:pathLst>
              <a:path h="3535189" w="5699590">
                <a:moveTo>
                  <a:pt x="0" y="0"/>
                </a:moveTo>
                <a:lnTo>
                  <a:pt x="5699591" y="0"/>
                </a:lnTo>
                <a:lnTo>
                  <a:pt x="5699591" y="3535189"/>
                </a:lnTo>
                <a:lnTo>
                  <a:pt x="0" y="3535189"/>
                </a:lnTo>
                <a:lnTo>
                  <a:pt x="0" y="0"/>
                </a:lnTo>
                <a:close/>
              </a:path>
            </a:pathLst>
          </a:custGeom>
          <a:blipFill>
            <a:blip r:embed="rId4"/>
            <a:stretch>
              <a:fillRect l="0" t="0" r="0" b="0"/>
            </a:stretch>
          </a:blipFill>
        </p:spPr>
      </p:sp>
      <p:sp>
        <p:nvSpPr>
          <p:cNvPr name="Freeform 6" id="6"/>
          <p:cNvSpPr/>
          <p:nvPr/>
        </p:nvSpPr>
        <p:spPr>
          <a:xfrm flipH="false" flipV="false" rot="0">
            <a:off x="12008083" y="2693266"/>
            <a:ext cx="5699590" cy="3535189"/>
          </a:xfrm>
          <a:custGeom>
            <a:avLst/>
            <a:gdLst/>
            <a:ahLst/>
            <a:cxnLst/>
            <a:rect r="r" b="b" t="t" l="l"/>
            <a:pathLst>
              <a:path h="3535189" w="5699590">
                <a:moveTo>
                  <a:pt x="0" y="0"/>
                </a:moveTo>
                <a:lnTo>
                  <a:pt x="5699590" y="0"/>
                </a:lnTo>
                <a:lnTo>
                  <a:pt x="5699590" y="3535189"/>
                </a:lnTo>
                <a:lnTo>
                  <a:pt x="0" y="3535189"/>
                </a:lnTo>
                <a:lnTo>
                  <a:pt x="0" y="0"/>
                </a:lnTo>
                <a:close/>
              </a:path>
            </a:pathLst>
          </a:custGeom>
          <a:blipFill>
            <a:blip r:embed="rId5"/>
            <a:stretch>
              <a:fillRect l="0" t="0" r="0" b="0"/>
            </a:stretch>
          </a:blipFill>
        </p:spPr>
      </p:sp>
      <p:sp>
        <p:nvSpPr>
          <p:cNvPr name="Freeform 7" id="7"/>
          <p:cNvSpPr/>
          <p:nvPr/>
        </p:nvSpPr>
        <p:spPr>
          <a:xfrm flipH="false" flipV="false" rot="0">
            <a:off x="598423" y="6295130"/>
            <a:ext cx="5633870" cy="3494425"/>
          </a:xfrm>
          <a:custGeom>
            <a:avLst/>
            <a:gdLst/>
            <a:ahLst/>
            <a:cxnLst/>
            <a:rect r="r" b="b" t="t" l="l"/>
            <a:pathLst>
              <a:path h="3494425" w="5633870">
                <a:moveTo>
                  <a:pt x="0" y="0"/>
                </a:moveTo>
                <a:lnTo>
                  <a:pt x="5633869" y="0"/>
                </a:lnTo>
                <a:lnTo>
                  <a:pt x="5633869" y="3494426"/>
                </a:lnTo>
                <a:lnTo>
                  <a:pt x="0" y="3494426"/>
                </a:lnTo>
                <a:lnTo>
                  <a:pt x="0" y="0"/>
                </a:lnTo>
                <a:close/>
              </a:path>
            </a:pathLst>
          </a:custGeom>
          <a:blipFill>
            <a:blip r:embed="rId6"/>
            <a:stretch>
              <a:fillRect l="0" t="0" r="0" b="0"/>
            </a:stretch>
          </a:blipFill>
        </p:spPr>
      </p:sp>
      <p:sp>
        <p:nvSpPr>
          <p:cNvPr name="Freeform 8" id="8"/>
          <p:cNvSpPr/>
          <p:nvPr/>
        </p:nvSpPr>
        <p:spPr>
          <a:xfrm flipH="false" flipV="false" rot="0">
            <a:off x="6319683" y="6295130"/>
            <a:ext cx="5633870" cy="3494425"/>
          </a:xfrm>
          <a:custGeom>
            <a:avLst/>
            <a:gdLst/>
            <a:ahLst/>
            <a:cxnLst/>
            <a:rect r="r" b="b" t="t" l="l"/>
            <a:pathLst>
              <a:path h="3494425" w="5633870">
                <a:moveTo>
                  <a:pt x="0" y="0"/>
                </a:moveTo>
                <a:lnTo>
                  <a:pt x="5633869" y="0"/>
                </a:lnTo>
                <a:lnTo>
                  <a:pt x="5633869" y="3494426"/>
                </a:lnTo>
                <a:lnTo>
                  <a:pt x="0" y="3494426"/>
                </a:lnTo>
                <a:lnTo>
                  <a:pt x="0" y="0"/>
                </a:lnTo>
                <a:close/>
              </a:path>
            </a:pathLst>
          </a:custGeom>
          <a:blipFill>
            <a:blip r:embed="rId7"/>
            <a:stretch>
              <a:fillRect l="0" t="0" r="0" b="0"/>
            </a:stretch>
          </a:blipFill>
        </p:spPr>
      </p:sp>
      <p:sp>
        <p:nvSpPr>
          <p:cNvPr name="Freeform 9" id="9"/>
          <p:cNvSpPr/>
          <p:nvPr/>
        </p:nvSpPr>
        <p:spPr>
          <a:xfrm flipH="false" flipV="false" rot="0">
            <a:off x="12040943" y="6295130"/>
            <a:ext cx="5633870" cy="3494425"/>
          </a:xfrm>
          <a:custGeom>
            <a:avLst/>
            <a:gdLst/>
            <a:ahLst/>
            <a:cxnLst/>
            <a:rect r="r" b="b" t="t" l="l"/>
            <a:pathLst>
              <a:path h="3494425" w="5633870">
                <a:moveTo>
                  <a:pt x="0" y="0"/>
                </a:moveTo>
                <a:lnTo>
                  <a:pt x="5633870" y="0"/>
                </a:lnTo>
                <a:lnTo>
                  <a:pt x="5633870" y="3494426"/>
                </a:lnTo>
                <a:lnTo>
                  <a:pt x="0" y="3494426"/>
                </a:lnTo>
                <a:lnTo>
                  <a:pt x="0" y="0"/>
                </a:lnTo>
                <a:close/>
              </a:path>
            </a:pathLst>
          </a:custGeom>
          <a:blipFill>
            <a:blip r:embed="rId8"/>
            <a:stretch>
              <a:fillRect l="0" t="0" r="0" b="0"/>
            </a:stretch>
          </a:blipFill>
        </p:spPr>
      </p:sp>
      <p:sp>
        <p:nvSpPr>
          <p:cNvPr name="TextBox 10" id="10"/>
          <p:cNvSpPr txBox="true"/>
          <p:nvPr/>
        </p:nvSpPr>
        <p:spPr>
          <a:xfrm rot="0">
            <a:off x="1214015" y="1556206"/>
            <a:ext cx="1871942" cy="514350"/>
          </a:xfrm>
          <a:prstGeom prst="rect">
            <a:avLst/>
          </a:prstGeom>
        </p:spPr>
        <p:txBody>
          <a:bodyPr anchor="t" rtlCol="false" tIns="0" lIns="0" bIns="0" rIns="0">
            <a:spAutoFit/>
          </a:bodyPr>
          <a:lstStyle/>
          <a:p>
            <a:pPr algn="ctr" marL="0" indent="0" lvl="0">
              <a:lnSpc>
                <a:spcPts val="4200"/>
              </a:lnSpc>
              <a:spcBef>
                <a:spcPct val="0"/>
              </a:spcBef>
            </a:pPr>
            <a:r>
              <a:rPr lang="en-US" b="true" sz="3000" spc="65">
                <a:solidFill>
                  <a:srgbClr val="3D2917"/>
                </a:solidFill>
                <a:latin typeface="Source Serif Pro Bold"/>
                <a:ea typeface="Source Serif Pro Bold"/>
                <a:cs typeface="Source Serif Pro Bold"/>
                <a:sym typeface="Source Serif Pro Bold"/>
              </a:rPr>
              <a:t>NETFLIX</a:t>
            </a:r>
          </a:p>
        </p:txBody>
      </p:sp>
      <p:sp>
        <p:nvSpPr>
          <p:cNvPr name="TextBox 11" id="11"/>
          <p:cNvSpPr txBox="true"/>
          <p:nvPr/>
        </p:nvSpPr>
        <p:spPr>
          <a:xfrm rot="0">
            <a:off x="1028700" y="968244"/>
            <a:ext cx="5339742" cy="543560"/>
          </a:xfrm>
          <a:prstGeom prst="rect">
            <a:avLst/>
          </a:prstGeom>
        </p:spPr>
        <p:txBody>
          <a:bodyPr anchor="t" rtlCol="false" tIns="0" lIns="0" bIns="0" rIns="0">
            <a:spAutoFit/>
          </a:bodyPr>
          <a:lstStyle/>
          <a:p>
            <a:pPr algn="ctr">
              <a:lnSpc>
                <a:spcPts val="4119"/>
              </a:lnSpc>
            </a:pPr>
            <a:r>
              <a:rPr lang="en-US" b="true" sz="3999" spc="127">
                <a:solidFill>
                  <a:srgbClr val="3D2917"/>
                </a:solidFill>
                <a:latin typeface="Monterchi Serif Bold"/>
                <a:ea typeface="Monterchi Serif Bold"/>
                <a:cs typeface="Monterchi Serif Bold"/>
                <a:sym typeface="Monterchi Serif Bold"/>
              </a:rPr>
              <a:t>BIGRAM &amp; TRIGRAM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677423" y="2751407"/>
            <a:ext cx="5633870" cy="3494425"/>
          </a:xfrm>
          <a:custGeom>
            <a:avLst/>
            <a:gdLst/>
            <a:ahLst/>
            <a:cxnLst/>
            <a:rect r="r" b="b" t="t" l="l"/>
            <a:pathLst>
              <a:path h="3494425" w="5633870">
                <a:moveTo>
                  <a:pt x="0" y="0"/>
                </a:moveTo>
                <a:lnTo>
                  <a:pt x="5633869" y="0"/>
                </a:lnTo>
                <a:lnTo>
                  <a:pt x="5633869" y="3494426"/>
                </a:lnTo>
                <a:lnTo>
                  <a:pt x="0" y="3494426"/>
                </a:lnTo>
                <a:lnTo>
                  <a:pt x="0" y="0"/>
                </a:lnTo>
                <a:close/>
              </a:path>
            </a:pathLst>
          </a:custGeom>
          <a:blipFill>
            <a:blip r:embed="rId3"/>
            <a:stretch>
              <a:fillRect l="0" t="0" r="0" b="0"/>
            </a:stretch>
          </a:blipFill>
        </p:spPr>
      </p:sp>
      <p:sp>
        <p:nvSpPr>
          <p:cNvPr name="Freeform 5" id="5"/>
          <p:cNvSpPr/>
          <p:nvPr/>
        </p:nvSpPr>
        <p:spPr>
          <a:xfrm flipH="false" flipV="false" rot="0">
            <a:off x="6339867" y="2751407"/>
            <a:ext cx="5638632" cy="3497379"/>
          </a:xfrm>
          <a:custGeom>
            <a:avLst/>
            <a:gdLst/>
            <a:ahLst/>
            <a:cxnLst/>
            <a:rect r="r" b="b" t="t" l="l"/>
            <a:pathLst>
              <a:path h="3497379" w="5638632">
                <a:moveTo>
                  <a:pt x="0" y="0"/>
                </a:moveTo>
                <a:lnTo>
                  <a:pt x="5638633" y="0"/>
                </a:lnTo>
                <a:lnTo>
                  <a:pt x="5638633" y="3497380"/>
                </a:lnTo>
                <a:lnTo>
                  <a:pt x="0" y="3497380"/>
                </a:lnTo>
                <a:lnTo>
                  <a:pt x="0" y="0"/>
                </a:lnTo>
                <a:close/>
              </a:path>
            </a:pathLst>
          </a:custGeom>
          <a:blipFill>
            <a:blip r:embed="rId4"/>
            <a:stretch>
              <a:fillRect l="0" t="0" r="0" b="0"/>
            </a:stretch>
          </a:blipFill>
        </p:spPr>
      </p:sp>
      <p:sp>
        <p:nvSpPr>
          <p:cNvPr name="Freeform 6" id="6"/>
          <p:cNvSpPr/>
          <p:nvPr/>
        </p:nvSpPr>
        <p:spPr>
          <a:xfrm flipH="false" flipV="false" rot="0">
            <a:off x="12007075" y="2754361"/>
            <a:ext cx="5633870" cy="3494425"/>
          </a:xfrm>
          <a:custGeom>
            <a:avLst/>
            <a:gdLst/>
            <a:ahLst/>
            <a:cxnLst/>
            <a:rect r="r" b="b" t="t" l="l"/>
            <a:pathLst>
              <a:path h="3494425" w="5633870">
                <a:moveTo>
                  <a:pt x="0" y="0"/>
                </a:moveTo>
                <a:lnTo>
                  <a:pt x="5633869" y="0"/>
                </a:lnTo>
                <a:lnTo>
                  <a:pt x="5633869" y="3494426"/>
                </a:lnTo>
                <a:lnTo>
                  <a:pt x="0" y="3494426"/>
                </a:lnTo>
                <a:lnTo>
                  <a:pt x="0" y="0"/>
                </a:lnTo>
                <a:close/>
              </a:path>
            </a:pathLst>
          </a:custGeom>
          <a:blipFill>
            <a:blip r:embed="rId5"/>
            <a:stretch>
              <a:fillRect l="0" t="0" r="0" b="0"/>
            </a:stretch>
          </a:blipFill>
        </p:spPr>
      </p:sp>
      <p:sp>
        <p:nvSpPr>
          <p:cNvPr name="Freeform 7" id="7"/>
          <p:cNvSpPr/>
          <p:nvPr/>
        </p:nvSpPr>
        <p:spPr>
          <a:xfrm flipH="false" flipV="false" rot="0">
            <a:off x="682185" y="6350608"/>
            <a:ext cx="5629107" cy="3491471"/>
          </a:xfrm>
          <a:custGeom>
            <a:avLst/>
            <a:gdLst/>
            <a:ahLst/>
            <a:cxnLst/>
            <a:rect r="r" b="b" t="t" l="l"/>
            <a:pathLst>
              <a:path h="3491471" w="5629107">
                <a:moveTo>
                  <a:pt x="0" y="0"/>
                </a:moveTo>
                <a:lnTo>
                  <a:pt x="5629107" y="0"/>
                </a:lnTo>
                <a:lnTo>
                  <a:pt x="5629107" y="3491471"/>
                </a:lnTo>
                <a:lnTo>
                  <a:pt x="0" y="3491471"/>
                </a:lnTo>
                <a:lnTo>
                  <a:pt x="0" y="0"/>
                </a:lnTo>
                <a:close/>
              </a:path>
            </a:pathLst>
          </a:custGeom>
          <a:blipFill>
            <a:blip r:embed="rId6"/>
            <a:stretch>
              <a:fillRect l="0" t="0" r="0" b="0"/>
            </a:stretch>
          </a:blipFill>
        </p:spPr>
      </p:sp>
      <p:sp>
        <p:nvSpPr>
          <p:cNvPr name="Freeform 8" id="8"/>
          <p:cNvSpPr/>
          <p:nvPr/>
        </p:nvSpPr>
        <p:spPr>
          <a:xfrm flipH="false" flipV="false" rot="0">
            <a:off x="6311292" y="6350608"/>
            <a:ext cx="5633870" cy="3494425"/>
          </a:xfrm>
          <a:custGeom>
            <a:avLst/>
            <a:gdLst/>
            <a:ahLst/>
            <a:cxnLst/>
            <a:rect r="r" b="b" t="t" l="l"/>
            <a:pathLst>
              <a:path h="3494425" w="5633870">
                <a:moveTo>
                  <a:pt x="0" y="0"/>
                </a:moveTo>
                <a:lnTo>
                  <a:pt x="5633870" y="0"/>
                </a:lnTo>
                <a:lnTo>
                  <a:pt x="5633870" y="3494425"/>
                </a:lnTo>
                <a:lnTo>
                  <a:pt x="0" y="3494425"/>
                </a:lnTo>
                <a:lnTo>
                  <a:pt x="0" y="0"/>
                </a:lnTo>
                <a:close/>
              </a:path>
            </a:pathLst>
          </a:custGeom>
          <a:blipFill>
            <a:blip r:embed="rId7"/>
            <a:stretch>
              <a:fillRect l="0" t="0" r="0" b="0"/>
            </a:stretch>
          </a:blipFill>
        </p:spPr>
      </p:sp>
      <p:sp>
        <p:nvSpPr>
          <p:cNvPr name="Freeform 9" id="9"/>
          <p:cNvSpPr/>
          <p:nvPr/>
        </p:nvSpPr>
        <p:spPr>
          <a:xfrm flipH="false" flipV="false" rot="0">
            <a:off x="12007075" y="6353562"/>
            <a:ext cx="5629107" cy="3491471"/>
          </a:xfrm>
          <a:custGeom>
            <a:avLst/>
            <a:gdLst/>
            <a:ahLst/>
            <a:cxnLst/>
            <a:rect r="r" b="b" t="t" l="l"/>
            <a:pathLst>
              <a:path h="3491471" w="5629107">
                <a:moveTo>
                  <a:pt x="0" y="0"/>
                </a:moveTo>
                <a:lnTo>
                  <a:pt x="5629107" y="0"/>
                </a:lnTo>
                <a:lnTo>
                  <a:pt x="5629107" y="3491471"/>
                </a:lnTo>
                <a:lnTo>
                  <a:pt x="0" y="3491471"/>
                </a:lnTo>
                <a:lnTo>
                  <a:pt x="0" y="0"/>
                </a:lnTo>
                <a:close/>
              </a:path>
            </a:pathLst>
          </a:custGeom>
          <a:blipFill>
            <a:blip r:embed="rId8"/>
            <a:stretch>
              <a:fillRect l="0" t="0" r="0" b="0"/>
            </a:stretch>
          </a:blipFill>
        </p:spPr>
      </p:sp>
      <p:sp>
        <p:nvSpPr>
          <p:cNvPr name="TextBox 10" id="10"/>
          <p:cNvSpPr txBox="true"/>
          <p:nvPr/>
        </p:nvSpPr>
        <p:spPr>
          <a:xfrm rot="0">
            <a:off x="1214015" y="1556206"/>
            <a:ext cx="1871942" cy="514350"/>
          </a:xfrm>
          <a:prstGeom prst="rect">
            <a:avLst/>
          </a:prstGeom>
        </p:spPr>
        <p:txBody>
          <a:bodyPr anchor="t" rtlCol="false" tIns="0" lIns="0" bIns="0" rIns="0">
            <a:spAutoFit/>
          </a:bodyPr>
          <a:lstStyle/>
          <a:p>
            <a:pPr algn="ctr" marL="0" indent="0" lvl="0">
              <a:lnSpc>
                <a:spcPts val="4200"/>
              </a:lnSpc>
              <a:spcBef>
                <a:spcPct val="0"/>
              </a:spcBef>
            </a:pPr>
            <a:r>
              <a:rPr lang="en-US" b="true" sz="3000" spc="65">
                <a:solidFill>
                  <a:srgbClr val="3D2917"/>
                </a:solidFill>
                <a:latin typeface="Source Serif Pro Bold"/>
                <a:ea typeface="Source Serif Pro Bold"/>
                <a:cs typeface="Source Serif Pro Bold"/>
                <a:sym typeface="Source Serif Pro Bold"/>
              </a:rPr>
              <a:t>VIDIO</a:t>
            </a:r>
          </a:p>
        </p:txBody>
      </p:sp>
      <p:sp>
        <p:nvSpPr>
          <p:cNvPr name="TextBox 11" id="11"/>
          <p:cNvSpPr txBox="true"/>
          <p:nvPr/>
        </p:nvSpPr>
        <p:spPr>
          <a:xfrm rot="0">
            <a:off x="1028700" y="968244"/>
            <a:ext cx="5339742" cy="543560"/>
          </a:xfrm>
          <a:prstGeom prst="rect">
            <a:avLst/>
          </a:prstGeom>
        </p:spPr>
        <p:txBody>
          <a:bodyPr anchor="t" rtlCol="false" tIns="0" lIns="0" bIns="0" rIns="0">
            <a:spAutoFit/>
          </a:bodyPr>
          <a:lstStyle/>
          <a:p>
            <a:pPr algn="ctr">
              <a:lnSpc>
                <a:spcPts val="4119"/>
              </a:lnSpc>
            </a:pPr>
            <a:r>
              <a:rPr lang="en-US" b="true" sz="3999" spc="127">
                <a:solidFill>
                  <a:srgbClr val="3D2917"/>
                </a:solidFill>
                <a:latin typeface="Monterchi Serif Bold"/>
                <a:ea typeface="Monterchi Serif Bold"/>
                <a:cs typeface="Monterchi Serif Bold"/>
                <a:sym typeface="Monterchi Serif Bold"/>
              </a:rPr>
              <a:t>BIGRAM &amp; TRIGRAM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2182088" y="2380140"/>
            <a:ext cx="14186845" cy="7432675"/>
          </a:xfrm>
          <a:prstGeom prst="rect">
            <a:avLst/>
          </a:prstGeom>
        </p:spPr>
        <p:txBody>
          <a:bodyPr anchor="t" rtlCol="false" tIns="0" lIns="0" bIns="0" rIns="0">
            <a:spAutoFit/>
          </a:bodyPr>
          <a:lstStyle/>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Pen</a:t>
            </a:r>
            <a:r>
              <a:rPr lang="en-US" sz="2499" spc="54">
                <a:solidFill>
                  <a:srgbClr val="3D2917"/>
                </a:solidFill>
                <a:latin typeface="Source Serif Pro"/>
                <a:ea typeface="Source Serif Pro"/>
                <a:cs typeface="Source Serif Pro"/>
                <a:sym typeface="Source Serif Pro"/>
              </a:rPr>
              <a:t>elitian membandingkan tingkat kepuasan pengguna Netflix dan Vidio berdasarkan ulasan pengguna di Google Play Store.</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Data diperoleh melalui proses scraping ulasan terbaru berbahasa Indonesia.</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Tahapan preprocessing meliputi case folding, cleaning, normalisasi kata, stopword removal, dan stemming.</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Pelabelan sentimen awal dilakukan menggunakan rating bintang sebagai ground truth awal.</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Validasi ulang dilakukan dengan metode lexicon based untuk mengurangi ketidaksesuaian antara rating dan isi komentar.</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Hasil validasi menghasilkan 2.727 data valid Netflix dan 2.740 data valid Vidio yang digunakan dalam pengolahan selanjutnya.</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Netflix cenderung memperoleh sentimen positif terkait kualitas konten dan kenyamanan aplikasi.</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Vidio memperoleh sentimen positif terkait konten lokal dan siaran olahraga.</a:t>
            </a:r>
          </a:p>
          <a:p>
            <a:pPr algn="just" marL="539749" indent="-269875" lvl="1">
              <a:lnSpc>
                <a:spcPts val="3499"/>
              </a:lnSpc>
              <a:spcBef>
                <a:spcPct val="0"/>
              </a:spcBef>
              <a:buAutoNum type="arabicPeriod" startAt="1"/>
            </a:pPr>
            <a:r>
              <a:rPr lang="en-US" sz="2499" spc="54">
                <a:solidFill>
                  <a:srgbClr val="3D2917"/>
                </a:solidFill>
                <a:latin typeface="Source Serif Pro"/>
                <a:ea typeface="Source Serif Pro"/>
                <a:cs typeface="Source Serif Pro"/>
                <a:sym typeface="Source Serif Pro"/>
              </a:rPr>
              <a:t>Sentimen negatif pada kedua aplikasi umumnya berkaitan dengan masalah teknis, performa aplikasi, dan biaya layanan.</a:t>
            </a:r>
          </a:p>
          <a:p>
            <a:pPr algn="just">
              <a:lnSpc>
                <a:spcPts val="3499"/>
              </a:lnSpc>
              <a:spcBef>
                <a:spcPct val="0"/>
              </a:spcBef>
            </a:pPr>
          </a:p>
        </p:txBody>
      </p:sp>
      <p:sp>
        <p:nvSpPr>
          <p:cNvPr name="TextBox 7" id="7"/>
          <p:cNvSpPr txBox="true"/>
          <p:nvPr/>
        </p:nvSpPr>
        <p:spPr>
          <a:xfrm rot="0">
            <a:off x="6336500" y="781050"/>
            <a:ext cx="5878023" cy="1463674"/>
          </a:xfrm>
          <a:prstGeom prst="rect">
            <a:avLst/>
          </a:prstGeom>
        </p:spPr>
        <p:txBody>
          <a:bodyPr anchor="t" rtlCol="false" tIns="0" lIns="0" bIns="0" rIns="0">
            <a:spAutoFit/>
          </a:bodyPr>
          <a:lstStyle/>
          <a:p>
            <a:pPr algn="ctr">
              <a:lnSpc>
                <a:spcPts val="11200"/>
              </a:lnSpc>
              <a:spcBef>
                <a:spcPct val="0"/>
              </a:spcBef>
            </a:pPr>
            <a:r>
              <a:rPr lang="en-US" sz="8000" spc="176">
                <a:solidFill>
                  <a:srgbClr val="3D2917"/>
                </a:solidFill>
                <a:latin typeface="Karimun"/>
                <a:ea typeface="Karimun"/>
                <a:cs typeface="Karimun"/>
                <a:sym typeface="Karimun"/>
              </a:rPr>
              <a:t>REVIEW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TextBox 4" id="4"/>
          <p:cNvSpPr txBox="true"/>
          <p:nvPr/>
        </p:nvSpPr>
        <p:spPr>
          <a:xfrm rot="0">
            <a:off x="2363460" y="785735"/>
            <a:ext cx="13561080" cy="790575"/>
          </a:xfrm>
          <a:prstGeom prst="rect">
            <a:avLst/>
          </a:prstGeom>
        </p:spPr>
        <p:txBody>
          <a:bodyPr anchor="t" rtlCol="false" tIns="0" lIns="0" bIns="0" rIns="0">
            <a:spAutoFit/>
          </a:bodyPr>
          <a:lstStyle/>
          <a:p>
            <a:pPr algn="ctr">
              <a:lnSpc>
                <a:spcPts val="6240"/>
              </a:lnSpc>
            </a:pPr>
            <a:r>
              <a:rPr lang="en-US" b="true" sz="5200" spc="327">
                <a:solidFill>
                  <a:srgbClr val="3D2917"/>
                </a:solidFill>
                <a:latin typeface="Monterchi Serif Bold"/>
                <a:ea typeface="Monterchi Serif Bold"/>
                <a:cs typeface="Monterchi Serif Bold"/>
                <a:sym typeface="Monterchi Serif Bold"/>
              </a:rPr>
              <a:t>KESIMPULAN</a:t>
            </a:r>
          </a:p>
        </p:txBody>
      </p:sp>
      <p:graphicFrame>
        <p:nvGraphicFramePr>
          <p:cNvPr name="Table 5" id="5"/>
          <p:cNvGraphicFramePr>
            <a:graphicFrameLocks noGrp="true"/>
          </p:cNvGraphicFramePr>
          <p:nvPr/>
        </p:nvGraphicFramePr>
        <p:xfrm>
          <a:off x="1028700" y="1910040"/>
          <a:ext cx="16303574" cy="7781925"/>
        </p:xfrm>
        <a:graphic>
          <a:graphicData uri="http://schemas.openxmlformats.org/drawingml/2006/table">
            <a:tbl>
              <a:tblPr/>
              <a:tblGrid>
                <a:gridCol w="2162683"/>
                <a:gridCol w="7690584"/>
                <a:gridCol w="6450307"/>
              </a:tblGrid>
              <a:tr h="877374">
                <a:tc>
                  <a:txBody>
                    <a:bodyPr anchor="t" rtlCol="false"/>
                    <a:lstStyle/>
                    <a:p>
                      <a:pPr algn="ctr">
                        <a:lnSpc>
                          <a:spcPts val="3499"/>
                        </a:lnSpc>
                        <a:defRPr/>
                      </a:pPr>
                      <a:r>
                        <a:rPr lang="en-US" b="true" sz="2499" spc="232">
                          <a:solidFill>
                            <a:srgbClr val="FFFFFF"/>
                          </a:solidFill>
                          <a:latin typeface="Source Sans Pro Bold"/>
                          <a:ea typeface="Source Sans Pro Bold"/>
                          <a:cs typeface="Source Sans Pro Bold"/>
                          <a:sym typeface="Source Sans Pro Bold"/>
                        </a:rPr>
                        <a:t>SENTIMEN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3499"/>
                        </a:lnSpc>
                        <a:defRPr/>
                      </a:pPr>
                      <a:r>
                        <a:rPr lang="en-US" b="true" sz="2499" spc="232">
                          <a:solidFill>
                            <a:srgbClr val="3D2917"/>
                          </a:solidFill>
                          <a:latin typeface="Source Sans Pro Bold"/>
                          <a:ea typeface="Source Sans Pro Bold"/>
                          <a:cs typeface="Source Sans Pro Bold"/>
                          <a:sym typeface="Source Sans Pro Bold"/>
                        </a:rPr>
                        <a:t>NETFLIX</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8D3BF"/>
                    </a:solidFill>
                  </a:tcPr>
                </a:tc>
                <a:tc>
                  <a:txBody>
                    <a:bodyPr anchor="t" rtlCol="false"/>
                    <a:lstStyle/>
                    <a:p>
                      <a:pPr algn="ctr">
                        <a:lnSpc>
                          <a:spcPts val="3499"/>
                        </a:lnSpc>
                        <a:defRPr/>
                      </a:pPr>
                      <a:r>
                        <a:rPr lang="en-US" b="true" sz="2499" spc="232">
                          <a:solidFill>
                            <a:srgbClr val="3D2917"/>
                          </a:solidFill>
                          <a:latin typeface="Source Sans Pro Bold"/>
                          <a:ea typeface="Source Sans Pro Bold"/>
                          <a:cs typeface="Source Sans Pro Bold"/>
                          <a:sym typeface="Source Sans Pro Bold"/>
                        </a:rPr>
                        <a:t>VIDIO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8D3BF"/>
                    </a:solidFill>
                  </a:tcPr>
                </a:tc>
              </a:tr>
              <a:tr h="2412778">
                <a:tc>
                  <a:txBody>
                    <a:bodyPr anchor="t" rtlCol="false"/>
                    <a:lstStyle/>
                    <a:p>
                      <a:pPr algn="ctr">
                        <a:lnSpc>
                          <a:spcPts val="3359"/>
                        </a:lnSpc>
                        <a:defRPr/>
                      </a:pPr>
                      <a:r>
                        <a:rPr lang="en-US" sz="2399" b="true">
                          <a:solidFill>
                            <a:srgbClr val="FFFFFF"/>
                          </a:solidFill>
                          <a:latin typeface="Source Serif Pro Bold"/>
                          <a:ea typeface="Source Serif Pro Bold"/>
                          <a:cs typeface="Source Serif Pro Bold"/>
                          <a:sym typeface="Source Serif Pro Bold"/>
                        </a:rPr>
                        <a:t>POSITIF</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Sentimen positif didominasi dengan kata “bagus”, “lancar”, “mudah”, dan “puas” yang muncul konsisten pada wordcloud, bigram, dan trigram. Hal ini menunjukkan kepuasan pengguna merasa puas terhadap kualitas streaming, kestabilan aplikasi, serta kemudahan penggunaan. Konsistensi frasa positif ini menandakan bahwa tingkat kepuasan pengguna Netflix terbentuk secara stabil.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Sentimen positif didominasi oleh frasa “sangat bantu”, “mudah akses”, dan terkait “konten lokal”. Hasil bigram cukup menonjol, namun trigram relatif rendah, menunjukkan bahwa kepuasan pengguna lebih bersifat praktis dan langsung tanpa penjelasan panjang.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2078995">
                <a:tc>
                  <a:txBody>
                    <a:bodyPr anchor="t" rtlCol="false"/>
                    <a:lstStyle/>
                    <a:p>
                      <a:pPr algn="ctr">
                        <a:lnSpc>
                          <a:spcPts val="3360"/>
                        </a:lnSpc>
                        <a:defRPr/>
                      </a:pPr>
                      <a:r>
                        <a:rPr lang="en-US" sz="2400" b="true">
                          <a:solidFill>
                            <a:srgbClr val="FFFFFF"/>
                          </a:solidFill>
                          <a:latin typeface="Source Serif Pro Bold"/>
                          <a:ea typeface="Source Serif Pro Bold"/>
                          <a:cs typeface="Source Serif Pro Bold"/>
                          <a:sym typeface="Source Serif Pro Bold"/>
                        </a:rPr>
                        <a:t>NETRAL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 Ulasan netral relatif rendah dan umumnya bersifat informatif atau deskriptif tanpa opini kuat. Hal ini menunjukkan bahwa pengguna Netflix cenderung memberikan penilaian yang jelas, baik positif maupun negatif.</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Ulasan netral relatif lebih banyak dibandingkan Netflix dan didominasi oleh pemberian rating tanpa ulasan mendalam. Hal ini menunjukkan bahwa sebagian pengguna Vidio tidak menyampaikan opini yang kuat terhadap pengalaman penggunaan aplikasi.</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2412778">
                <a:tc>
                  <a:txBody>
                    <a:bodyPr anchor="t" rtlCol="false"/>
                    <a:lstStyle/>
                    <a:p>
                      <a:pPr algn="ctr">
                        <a:lnSpc>
                          <a:spcPts val="3360"/>
                        </a:lnSpc>
                        <a:defRPr/>
                      </a:pPr>
                      <a:r>
                        <a:rPr lang="en-US" sz="2400" b="true">
                          <a:solidFill>
                            <a:srgbClr val="FFFFFF"/>
                          </a:solidFill>
                          <a:latin typeface="Source Serif Pro Bold"/>
                          <a:ea typeface="Source Serif Pro Bold"/>
                          <a:cs typeface="Source Serif Pro Bold"/>
                          <a:sym typeface="Source Serif Pro Bold"/>
                        </a:rPr>
                        <a:t>NEGATIF</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47158"/>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Sentimen negatif  didominasi oleh keluhan teknis dengan kata “loading”, “buffer”, “error”, dan “lag”. Frekuensi kemunculan frasa negatif cukup berulang, namun bersifat situasional dan tidak mengarah pada satu permasalahan sistemik yang dominan, sehingga ketidakpuasan pengguna tidak terjadi secara menyeluruh.</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3D2917"/>
                          </a:solidFill>
                          <a:latin typeface="Source Serif Pro"/>
                          <a:ea typeface="Source Serif Pro"/>
                          <a:cs typeface="Source Serif Pro"/>
                          <a:sym typeface="Source Serif Pro"/>
                        </a:rPr>
                        <a:t>Sentimen negatif berkaitan dengan kendala teknis dan layanan dengan kata “tidak bisa”, “error”, dan “loading”. Namun, tidak terdapat frasa negatif yang sangat dominan, sehingga ketidakpuasan cenderung bersifat individual dan tidak mencerminkan masalah sistem secara luas.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1881330" y="1755140"/>
            <a:ext cx="14525340" cy="6719571"/>
          </a:xfrm>
          <a:prstGeom prst="rect">
            <a:avLst/>
          </a:prstGeom>
        </p:spPr>
        <p:txBody>
          <a:bodyPr anchor="t" rtlCol="false" tIns="0" lIns="0" bIns="0" rIns="0">
            <a:spAutoFit/>
          </a:bodyPr>
          <a:lstStyle/>
          <a:p>
            <a:pPr algn="just">
              <a:lnSpc>
                <a:spcPts val="4479"/>
              </a:lnSpc>
              <a:spcBef>
                <a:spcPct val="0"/>
              </a:spcBef>
            </a:pPr>
            <a:r>
              <a:rPr lang="en-US" sz="3199" spc="70">
                <a:solidFill>
                  <a:srgbClr val="3D2917"/>
                </a:solidFill>
                <a:latin typeface="Source Serif Pro"/>
                <a:ea typeface="Source Serif Pro"/>
                <a:cs typeface="Source Serif Pro"/>
                <a:sym typeface="Source Serif Pro"/>
              </a:rPr>
              <a:t>Netflix dan Vidio sama-sama memperoleh respons positif dari pengguna, namun dengan karakter kepuasan yang berbeda. Netflix menunjukkan tingkat kepuasan pengguna yang lebih stabil dan konsisten, ditandai oleh dominasi sentimen positif yang berulang pada wordcloud, bigram, dan trigram serta keluhan negatif yang bersifat teknis dan situasional. Sebaliknya, Vidio juga mendapatkan sentimen positif yang cukup baik, terutama pada aspek kemudahan akses dan konten lokal, namun pola ulasannya cenderung lebih singkat, praktis, dan individual, dengan jumlah ulasan netral yang lebih tinggi. Dengan demikian, dapat disimpulkan bahwa Netflix unggul dalam stabilitas kualitas pengalaman pengguna, sementara Vidio unggul dalam pemenuhan kebutuhan praktis dan preferensi lokal pengguna.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3373449" y="3470162"/>
            <a:ext cx="11541103" cy="4134228"/>
          </a:xfrm>
          <a:prstGeom prst="rect">
            <a:avLst/>
          </a:prstGeom>
        </p:spPr>
        <p:txBody>
          <a:bodyPr anchor="t" rtlCol="false" tIns="0" lIns="0" bIns="0" rIns="0">
            <a:spAutoFit/>
          </a:bodyPr>
          <a:lstStyle/>
          <a:p>
            <a:pPr algn="ctr">
              <a:lnSpc>
                <a:spcPts val="15872"/>
              </a:lnSpc>
            </a:pPr>
            <a:r>
              <a:rPr lang="en-US" b="true" sz="16033" spc="978">
                <a:solidFill>
                  <a:srgbClr val="3D2917"/>
                </a:solidFill>
                <a:latin typeface="Monterchi Serif Bold"/>
                <a:ea typeface="Monterchi Serif Bold"/>
                <a:cs typeface="Monterchi Serif Bold"/>
                <a:sym typeface="Monterchi Serif Bold"/>
              </a:rPr>
              <a:t>THANK</a:t>
            </a:r>
          </a:p>
          <a:p>
            <a:pPr algn="ctr">
              <a:lnSpc>
                <a:spcPts val="15872"/>
              </a:lnSpc>
            </a:pPr>
            <a:r>
              <a:rPr lang="en-US" b="true" sz="16033" spc="978">
                <a:solidFill>
                  <a:srgbClr val="3D2917"/>
                </a:solidFill>
                <a:latin typeface="Monterchi Serif Bold"/>
                <a:ea typeface="Monterchi Serif Bold"/>
                <a:cs typeface="Monterchi Serif Bold"/>
                <a:sym typeface="Monterchi Serif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1578945" y="-622373"/>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474417" y="2532675"/>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TextBox 6" id="6"/>
          <p:cNvSpPr txBox="true"/>
          <p:nvPr/>
        </p:nvSpPr>
        <p:spPr>
          <a:xfrm rot="0">
            <a:off x="1332518" y="2116691"/>
            <a:ext cx="15622965" cy="1524000"/>
          </a:xfrm>
          <a:prstGeom prst="rect">
            <a:avLst/>
          </a:prstGeom>
        </p:spPr>
        <p:txBody>
          <a:bodyPr anchor="t" rtlCol="false" tIns="0" lIns="0" bIns="0" rIns="0">
            <a:spAutoFit/>
          </a:bodyPr>
          <a:lstStyle/>
          <a:p>
            <a:pPr algn="ctr">
              <a:lnSpc>
                <a:spcPts val="12037"/>
              </a:lnSpc>
            </a:pPr>
            <a:r>
              <a:rPr lang="en-US" b="true" sz="10031" spc="551">
                <a:solidFill>
                  <a:srgbClr val="3D2917"/>
                </a:solidFill>
                <a:latin typeface="Monterchi Serif Bold"/>
                <a:ea typeface="Monterchi Serif Bold"/>
                <a:cs typeface="Monterchi Serif Bold"/>
                <a:sym typeface="Monterchi Serif Bold"/>
              </a:rPr>
              <a:t>LATAR BELAKANG</a:t>
            </a:r>
          </a:p>
        </p:txBody>
      </p:sp>
      <p:sp>
        <p:nvSpPr>
          <p:cNvPr name="TextBox 7" id="7"/>
          <p:cNvSpPr txBox="true"/>
          <p:nvPr/>
        </p:nvSpPr>
        <p:spPr>
          <a:xfrm rot="0">
            <a:off x="4250547" y="5069539"/>
            <a:ext cx="9786906" cy="4172944"/>
          </a:xfrm>
          <a:prstGeom prst="rect">
            <a:avLst/>
          </a:prstGeom>
        </p:spPr>
        <p:txBody>
          <a:bodyPr anchor="t" rtlCol="false" tIns="0" lIns="0" bIns="0" rIns="0">
            <a:spAutoFit/>
          </a:bodyPr>
          <a:lstStyle/>
          <a:p>
            <a:pPr algn="ctr">
              <a:lnSpc>
                <a:spcPts val="4145"/>
              </a:lnSpc>
            </a:pPr>
            <a:r>
              <a:rPr lang="en-US" sz="2960">
                <a:solidFill>
                  <a:srgbClr val="3D2917"/>
                </a:solidFill>
                <a:latin typeface="Source Serif Pro"/>
                <a:ea typeface="Source Serif Pro"/>
                <a:cs typeface="Source Serif Pro"/>
                <a:sym typeface="Source Serif Pro"/>
              </a:rPr>
              <a:t>Netflix dan Vidio merupakan dua aplikasi streaming populer di Indonesia yang menyediakan konten hiburan digital seperti film, serial, dan siaran olahraga.</a:t>
            </a:r>
          </a:p>
          <a:p>
            <a:pPr algn="ctr">
              <a:lnSpc>
                <a:spcPts val="4145"/>
              </a:lnSpc>
            </a:pPr>
            <a:r>
              <a:rPr lang="en-US" sz="2960">
                <a:solidFill>
                  <a:srgbClr val="3D2917"/>
                </a:solidFill>
                <a:latin typeface="Source Serif Pro"/>
                <a:ea typeface="Source Serif Pro"/>
                <a:cs typeface="Source Serif Pro"/>
                <a:sym typeface="Source Serif Pro"/>
              </a:rPr>
              <a:t> Kualitas layanan aplikasi dapat dilihat dari ulasan pengguna yang diberikan di Google Play Store.</a:t>
            </a:r>
          </a:p>
          <a:p>
            <a:pPr algn="ctr">
              <a:lnSpc>
                <a:spcPts val="4145"/>
              </a:lnSpc>
            </a:pPr>
            <a:r>
              <a:rPr lang="en-US" sz="2960">
                <a:solidFill>
                  <a:srgbClr val="3D2917"/>
                </a:solidFill>
                <a:latin typeface="Source Serif Pro"/>
                <a:ea typeface="Source Serif Pro"/>
                <a:cs typeface="Source Serif Pro"/>
                <a:sym typeface="Source Serif Pro"/>
              </a:rPr>
              <a:t> Kedua aplikasi dibandingkan dengan rating bintang, ulasan teks pengguna, dan sentimen (positif, netral, dan negatif)</a:t>
            </a:r>
          </a:p>
        </p:txBody>
      </p:sp>
      <p:sp>
        <p:nvSpPr>
          <p:cNvPr name="TextBox 8" id="8"/>
          <p:cNvSpPr txBox="true"/>
          <p:nvPr/>
        </p:nvSpPr>
        <p:spPr>
          <a:xfrm rot="0">
            <a:off x="5307721" y="3796413"/>
            <a:ext cx="7306153" cy="454379"/>
          </a:xfrm>
          <a:prstGeom prst="rect">
            <a:avLst/>
          </a:prstGeom>
        </p:spPr>
        <p:txBody>
          <a:bodyPr anchor="t" rtlCol="false" tIns="0" lIns="0" bIns="0" rIns="0">
            <a:spAutoFit/>
          </a:bodyPr>
          <a:lstStyle/>
          <a:p>
            <a:pPr algn="ctr" marL="0" indent="0" lvl="0">
              <a:lnSpc>
                <a:spcPts val="3787"/>
              </a:lnSpc>
              <a:spcBef>
                <a:spcPct val="0"/>
              </a:spcBef>
            </a:pPr>
            <a:r>
              <a:rPr lang="en-US" b="true" sz="2705" spc="59">
                <a:solidFill>
                  <a:srgbClr val="3D2917"/>
                </a:solidFill>
                <a:latin typeface="Source Serif Pro Bold"/>
                <a:ea typeface="Source Serif Pro Bold"/>
                <a:cs typeface="Source Serif Pro Bold"/>
                <a:sym typeface="Source Serif Pro Bold"/>
              </a:rPr>
              <a:t>NETFLIX VS VIDIO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574039" y="4421387"/>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TextBox 4" id="4"/>
          <p:cNvSpPr txBox="true"/>
          <p:nvPr/>
        </p:nvSpPr>
        <p:spPr>
          <a:xfrm rot="0">
            <a:off x="1663520" y="2174008"/>
            <a:ext cx="8920824" cy="771525"/>
          </a:xfrm>
          <a:prstGeom prst="rect">
            <a:avLst/>
          </a:prstGeom>
        </p:spPr>
        <p:txBody>
          <a:bodyPr anchor="t" rtlCol="false" tIns="0" lIns="0" bIns="0" rIns="0">
            <a:spAutoFit/>
          </a:bodyPr>
          <a:lstStyle/>
          <a:p>
            <a:pPr algn="l">
              <a:lnSpc>
                <a:spcPts val="6000"/>
              </a:lnSpc>
            </a:pPr>
            <a:r>
              <a:rPr lang="en-US" b="true" sz="5000">
                <a:solidFill>
                  <a:srgbClr val="3D2917"/>
                </a:solidFill>
                <a:latin typeface="Monterchi Serif Bold"/>
                <a:ea typeface="Monterchi Serif Bold"/>
                <a:cs typeface="Monterchi Serif Bold"/>
                <a:sym typeface="Monterchi Serif Bold"/>
              </a:rPr>
              <a:t>METODE PENGUMPULAN DATA</a:t>
            </a:r>
          </a:p>
        </p:txBody>
      </p:sp>
      <p:sp>
        <p:nvSpPr>
          <p:cNvPr name="Freeform 5" id="5"/>
          <p:cNvSpPr/>
          <p:nvPr/>
        </p:nvSpPr>
        <p:spPr>
          <a:xfrm flipH="false" flipV="false" rot="-5400000">
            <a:off x="6808797" y="-1834287"/>
            <a:ext cx="15710072" cy="8797640"/>
          </a:xfrm>
          <a:custGeom>
            <a:avLst/>
            <a:gdLst/>
            <a:ahLst/>
            <a:cxnLst/>
            <a:rect r="r" b="b" t="t" l="l"/>
            <a:pathLst>
              <a:path h="8797640" w="15710072">
                <a:moveTo>
                  <a:pt x="0" y="0"/>
                </a:moveTo>
                <a:lnTo>
                  <a:pt x="15710072" y="0"/>
                </a:lnTo>
                <a:lnTo>
                  <a:pt x="15710072" y="8797640"/>
                </a:lnTo>
                <a:lnTo>
                  <a:pt x="0" y="8797640"/>
                </a:lnTo>
                <a:lnTo>
                  <a:pt x="0" y="0"/>
                </a:lnTo>
                <a:close/>
              </a:path>
            </a:pathLst>
          </a:custGeom>
          <a:blipFill>
            <a:blip r:embed="rId3"/>
            <a:stretch>
              <a:fillRect l="0" t="0" r="0" b="0"/>
            </a:stretch>
          </a:blipFill>
        </p:spPr>
      </p:sp>
      <p:grpSp>
        <p:nvGrpSpPr>
          <p:cNvPr name="Group 6" id="6"/>
          <p:cNvGrpSpPr/>
          <p:nvPr/>
        </p:nvGrpSpPr>
        <p:grpSpPr>
          <a:xfrm rot="0">
            <a:off x="14242398" y="2707871"/>
            <a:ext cx="2192271" cy="1908822"/>
            <a:chOff x="0" y="0"/>
            <a:chExt cx="253184" cy="220449"/>
          </a:xfrm>
        </p:grpSpPr>
        <p:sp>
          <p:nvSpPr>
            <p:cNvPr name="Freeform 7" id="7"/>
            <p:cNvSpPr/>
            <p:nvPr/>
          </p:nvSpPr>
          <p:spPr>
            <a:xfrm flipH="false" flipV="false" rot="0">
              <a:off x="0" y="0"/>
              <a:ext cx="253184" cy="220449"/>
            </a:xfrm>
            <a:custGeom>
              <a:avLst/>
              <a:gdLst/>
              <a:ahLst/>
              <a:cxnLst/>
              <a:rect r="r" b="b" t="t" l="l"/>
              <a:pathLst>
                <a:path h="220449" w="253184">
                  <a:moveTo>
                    <a:pt x="110224" y="0"/>
                  </a:moveTo>
                  <a:lnTo>
                    <a:pt x="142960" y="0"/>
                  </a:lnTo>
                  <a:cubicBezTo>
                    <a:pt x="203835" y="0"/>
                    <a:pt x="253184" y="49349"/>
                    <a:pt x="253184" y="110224"/>
                  </a:cubicBezTo>
                  <a:lnTo>
                    <a:pt x="253184" y="110224"/>
                  </a:lnTo>
                  <a:cubicBezTo>
                    <a:pt x="253184" y="139458"/>
                    <a:pt x="241571" y="167494"/>
                    <a:pt x="220900" y="188165"/>
                  </a:cubicBezTo>
                  <a:cubicBezTo>
                    <a:pt x="200229" y="208836"/>
                    <a:pt x="172193" y="220449"/>
                    <a:pt x="142960" y="220449"/>
                  </a:cubicBezTo>
                  <a:lnTo>
                    <a:pt x="110224" y="220449"/>
                  </a:lnTo>
                  <a:cubicBezTo>
                    <a:pt x="80991" y="220449"/>
                    <a:pt x="52955" y="208836"/>
                    <a:pt x="32284" y="188165"/>
                  </a:cubicBezTo>
                  <a:cubicBezTo>
                    <a:pt x="11613" y="167494"/>
                    <a:pt x="0" y="139458"/>
                    <a:pt x="0" y="110224"/>
                  </a:cubicBezTo>
                  <a:lnTo>
                    <a:pt x="0" y="110224"/>
                  </a:lnTo>
                  <a:cubicBezTo>
                    <a:pt x="0" y="80991"/>
                    <a:pt x="11613" y="52955"/>
                    <a:pt x="32284" y="32284"/>
                  </a:cubicBezTo>
                  <a:cubicBezTo>
                    <a:pt x="52955" y="11613"/>
                    <a:pt x="80991" y="0"/>
                    <a:pt x="110224" y="0"/>
                  </a:cubicBezTo>
                  <a:close/>
                </a:path>
              </a:pathLst>
            </a:custGeom>
            <a:solidFill>
              <a:srgbClr val="FFFFFF"/>
            </a:solidFill>
            <a:ln w="85725" cap="rnd">
              <a:solidFill>
                <a:srgbClr val="E8D3BF"/>
              </a:solidFill>
              <a:prstDash val="solid"/>
              <a:round/>
            </a:ln>
          </p:spPr>
        </p:sp>
        <p:sp>
          <p:nvSpPr>
            <p:cNvPr name="TextBox 8" id="8"/>
            <p:cNvSpPr txBox="true"/>
            <p:nvPr/>
          </p:nvSpPr>
          <p:spPr>
            <a:xfrm>
              <a:off x="0" y="-57150"/>
              <a:ext cx="253184" cy="277599"/>
            </a:xfrm>
            <a:prstGeom prst="rect">
              <a:avLst/>
            </a:prstGeom>
          </p:spPr>
          <p:txBody>
            <a:bodyPr anchor="ctr" rtlCol="false" tIns="50800" lIns="50800" bIns="50800" rIns="50800"/>
            <a:lstStyle/>
            <a:p>
              <a:pPr algn="ctr">
                <a:lnSpc>
                  <a:spcPts val="4480"/>
                </a:lnSpc>
              </a:pPr>
            </a:p>
          </p:txBody>
        </p:sp>
      </p:grpSp>
      <p:grpSp>
        <p:nvGrpSpPr>
          <p:cNvPr name="Group 9" id="9"/>
          <p:cNvGrpSpPr/>
          <p:nvPr/>
        </p:nvGrpSpPr>
        <p:grpSpPr>
          <a:xfrm rot="0">
            <a:off x="14274250" y="5007672"/>
            <a:ext cx="2192271" cy="1917441"/>
            <a:chOff x="0" y="0"/>
            <a:chExt cx="253184" cy="221444"/>
          </a:xfrm>
        </p:grpSpPr>
        <p:sp>
          <p:nvSpPr>
            <p:cNvPr name="Freeform 10" id="10"/>
            <p:cNvSpPr/>
            <p:nvPr/>
          </p:nvSpPr>
          <p:spPr>
            <a:xfrm flipH="false" flipV="false" rot="0">
              <a:off x="0" y="0"/>
              <a:ext cx="253184" cy="221444"/>
            </a:xfrm>
            <a:custGeom>
              <a:avLst/>
              <a:gdLst/>
              <a:ahLst/>
              <a:cxnLst/>
              <a:rect r="r" b="b" t="t" l="l"/>
              <a:pathLst>
                <a:path h="221444" w="253184">
                  <a:moveTo>
                    <a:pt x="110722" y="0"/>
                  </a:moveTo>
                  <a:lnTo>
                    <a:pt x="142462" y="0"/>
                  </a:lnTo>
                  <a:cubicBezTo>
                    <a:pt x="203612" y="0"/>
                    <a:pt x="253184" y="49572"/>
                    <a:pt x="253184" y="110722"/>
                  </a:cubicBezTo>
                  <a:lnTo>
                    <a:pt x="253184" y="110722"/>
                  </a:lnTo>
                  <a:cubicBezTo>
                    <a:pt x="253184" y="140088"/>
                    <a:pt x="241519" y="168250"/>
                    <a:pt x="220755" y="189015"/>
                  </a:cubicBezTo>
                  <a:cubicBezTo>
                    <a:pt x="199990" y="209779"/>
                    <a:pt x="171827" y="221444"/>
                    <a:pt x="142462" y="221444"/>
                  </a:cubicBezTo>
                  <a:lnTo>
                    <a:pt x="110722" y="221444"/>
                  </a:lnTo>
                  <a:cubicBezTo>
                    <a:pt x="81357" y="221444"/>
                    <a:pt x="53194" y="209779"/>
                    <a:pt x="32430" y="189015"/>
                  </a:cubicBezTo>
                  <a:cubicBezTo>
                    <a:pt x="11665" y="168250"/>
                    <a:pt x="0" y="140088"/>
                    <a:pt x="0" y="110722"/>
                  </a:cubicBezTo>
                  <a:lnTo>
                    <a:pt x="0" y="110722"/>
                  </a:lnTo>
                  <a:cubicBezTo>
                    <a:pt x="0" y="81357"/>
                    <a:pt x="11665" y="53194"/>
                    <a:pt x="32430" y="32430"/>
                  </a:cubicBezTo>
                  <a:cubicBezTo>
                    <a:pt x="53194" y="11665"/>
                    <a:pt x="81357" y="0"/>
                    <a:pt x="110722" y="0"/>
                  </a:cubicBezTo>
                  <a:close/>
                </a:path>
              </a:pathLst>
            </a:custGeom>
            <a:solidFill>
              <a:srgbClr val="FFFFFF"/>
            </a:solidFill>
            <a:ln w="85725" cap="rnd">
              <a:solidFill>
                <a:srgbClr val="947158"/>
              </a:solidFill>
              <a:prstDash val="solid"/>
              <a:round/>
            </a:ln>
          </p:spPr>
        </p:sp>
        <p:sp>
          <p:nvSpPr>
            <p:cNvPr name="TextBox 11" id="11"/>
            <p:cNvSpPr txBox="true"/>
            <p:nvPr/>
          </p:nvSpPr>
          <p:spPr>
            <a:xfrm>
              <a:off x="0" y="-57150"/>
              <a:ext cx="253184" cy="278594"/>
            </a:xfrm>
            <a:prstGeom prst="rect">
              <a:avLst/>
            </a:prstGeom>
          </p:spPr>
          <p:txBody>
            <a:bodyPr anchor="ctr" rtlCol="false" tIns="50800" lIns="50800" bIns="50800" rIns="50800"/>
            <a:lstStyle/>
            <a:p>
              <a:pPr algn="ctr">
                <a:lnSpc>
                  <a:spcPts val="4480"/>
                </a:lnSpc>
              </a:pPr>
            </a:p>
          </p:txBody>
        </p:sp>
      </p:grpSp>
      <p:sp>
        <p:nvSpPr>
          <p:cNvPr name="Freeform 12" id="12"/>
          <p:cNvSpPr/>
          <p:nvPr/>
        </p:nvSpPr>
        <p:spPr>
          <a:xfrm flipH="false" flipV="false" rot="0">
            <a:off x="1663520" y="8499420"/>
            <a:ext cx="6491648" cy="725494"/>
          </a:xfrm>
          <a:custGeom>
            <a:avLst/>
            <a:gdLst/>
            <a:ahLst/>
            <a:cxnLst/>
            <a:rect r="r" b="b" t="t" l="l"/>
            <a:pathLst>
              <a:path h="725494" w="6491648">
                <a:moveTo>
                  <a:pt x="0" y="0"/>
                </a:moveTo>
                <a:lnTo>
                  <a:pt x="6491648" y="0"/>
                </a:lnTo>
                <a:lnTo>
                  <a:pt x="6491648" y="725494"/>
                </a:lnTo>
                <a:lnTo>
                  <a:pt x="0" y="725494"/>
                </a:lnTo>
                <a:lnTo>
                  <a:pt x="0" y="0"/>
                </a:lnTo>
                <a:close/>
              </a:path>
            </a:pathLst>
          </a:custGeom>
          <a:blipFill>
            <a:blip r:embed="rId4"/>
            <a:stretch>
              <a:fillRect l="0" t="-7045" r="0" b="0"/>
            </a:stretch>
          </a:blipFill>
        </p:spPr>
      </p:sp>
      <p:sp>
        <p:nvSpPr>
          <p:cNvPr name="TextBox 13" id="13"/>
          <p:cNvSpPr txBox="true"/>
          <p:nvPr/>
        </p:nvSpPr>
        <p:spPr>
          <a:xfrm rot="0">
            <a:off x="1710521" y="4346483"/>
            <a:ext cx="8826821" cy="3799038"/>
          </a:xfrm>
          <a:prstGeom prst="rect">
            <a:avLst/>
          </a:prstGeom>
        </p:spPr>
        <p:txBody>
          <a:bodyPr anchor="t" rtlCol="false" tIns="0" lIns="0" bIns="0" rIns="0">
            <a:spAutoFit/>
          </a:bodyPr>
          <a:lstStyle/>
          <a:p>
            <a:pPr algn="just">
              <a:lnSpc>
                <a:spcPts val="3754"/>
              </a:lnSpc>
            </a:pPr>
            <a:r>
              <a:rPr lang="en-US" sz="2681">
                <a:solidFill>
                  <a:srgbClr val="3D2917"/>
                </a:solidFill>
                <a:latin typeface="Source Serif Pro"/>
                <a:ea typeface="Source Serif Pro"/>
                <a:cs typeface="Source Serif Pro"/>
                <a:sym typeface="Source Serif Pro"/>
              </a:rPr>
              <a:t>Data diperoleh melalui proses scraping ulasan pengguna dari Google Play Store dengan memanfaatkan library Python google_play_scraper. Proses pengambilan data dilakukan dengan menggunakan bahasa ulasan Indonesia, wilayah Indonesia, serta pengurutan ulasan berdasarkan ulasan terbaru, sehingga data yang diperoleh mencerminkan pengalaman pengguna yang paling aktual.</a:t>
            </a:r>
          </a:p>
        </p:txBody>
      </p:sp>
      <p:sp>
        <p:nvSpPr>
          <p:cNvPr name="TextBox 14" id="14"/>
          <p:cNvSpPr txBox="true"/>
          <p:nvPr/>
        </p:nvSpPr>
        <p:spPr>
          <a:xfrm rot="0">
            <a:off x="1751536" y="3202329"/>
            <a:ext cx="7066386" cy="438363"/>
          </a:xfrm>
          <a:prstGeom prst="rect">
            <a:avLst/>
          </a:prstGeom>
        </p:spPr>
        <p:txBody>
          <a:bodyPr anchor="t" rtlCol="false" tIns="0" lIns="0" bIns="0" rIns="0">
            <a:spAutoFit/>
          </a:bodyPr>
          <a:lstStyle/>
          <a:p>
            <a:pPr algn="l" marL="0" indent="0" lvl="0">
              <a:lnSpc>
                <a:spcPts val="3663"/>
              </a:lnSpc>
              <a:spcBef>
                <a:spcPct val="0"/>
              </a:spcBef>
            </a:pPr>
            <a:r>
              <a:rPr lang="en-US" b="true" sz="2616" spc="57">
                <a:solidFill>
                  <a:srgbClr val="3D2917"/>
                </a:solidFill>
                <a:latin typeface="Source Serif Pro Bold"/>
                <a:ea typeface="Source Serif Pro Bold"/>
                <a:cs typeface="Source Serif Pro Bold"/>
                <a:sym typeface="Source Serif Pro Bold"/>
              </a:rPr>
              <a:t>NETFLIX VS VIDIO</a:t>
            </a:r>
          </a:p>
        </p:txBody>
      </p:sp>
      <p:sp>
        <p:nvSpPr>
          <p:cNvPr name="TextBox 15" id="15"/>
          <p:cNvSpPr txBox="true"/>
          <p:nvPr/>
        </p:nvSpPr>
        <p:spPr>
          <a:xfrm rot="0">
            <a:off x="14663833" y="3036178"/>
            <a:ext cx="1349401" cy="396240"/>
          </a:xfrm>
          <a:prstGeom prst="rect">
            <a:avLst/>
          </a:prstGeom>
        </p:spPr>
        <p:txBody>
          <a:bodyPr anchor="t" rtlCol="false" tIns="0" lIns="0" bIns="0" rIns="0">
            <a:spAutoFit/>
          </a:bodyPr>
          <a:lstStyle/>
          <a:p>
            <a:pPr algn="l" marL="0" indent="0" lvl="0">
              <a:lnSpc>
                <a:spcPts val="3359"/>
              </a:lnSpc>
              <a:spcBef>
                <a:spcPct val="0"/>
              </a:spcBef>
            </a:pPr>
            <a:r>
              <a:rPr lang="en-US" b="true" sz="2400" spc="52">
                <a:solidFill>
                  <a:srgbClr val="3D2917"/>
                </a:solidFill>
                <a:latin typeface="Source Serif Pro Bold"/>
                <a:ea typeface="Source Serif Pro Bold"/>
                <a:cs typeface="Source Serif Pro Bold"/>
                <a:sym typeface="Source Serif Pro Bold"/>
              </a:rPr>
              <a:t>NETFLIX</a:t>
            </a:r>
          </a:p>
        </p:txBody>
      </p:sp>
      <p:sp>
        <p:nvSpPr>
          <p:cNvPr name="TextBox 16" id="16"/>
          <p:cNvSpPr txBox="true"/>
          <p:nvPr/>
        </p:nvSpPr>
        <p:spPr>
          <a:xfrm rot="0">
            <a:off x="14855866" y="5305407"/>
            <a:ext cx="1029039" cy="438363"/>
          </a:xfrm>
          <a:prstGeom prst="rect">
            <a:avLst/>
          </a:prstGeom>
        </p:spPr>
        <p:txBody>
          <a:bodyPr anchor="t" rtlCol="false" tIns="0" lIns="0" bIns="0" rIns="0">
            <a:spAutoFit/>
          </a:bodyPr>
          <a:lstStyle/>
          <a:p>
            <a:pPr algn="l" marL="0" indent="0" lvl="0">
              <a:lnSpc>
                <a:spcPts val="3663"/>
              </a:lnSpc>
              <a:spcBef>
                <a:spcPct val="0"/>
              </a:spcBef>
            </a:pPr>
            <a:r>
              <a:rPr lang="en-US" b="true" sz="2616" spc="57">
                <a:solidFill>
                  <a:srgbClr val="3D2917"/>
                </a:solidFill>
                <a:latin typeface="Source Serif Pro Bold"/>
                <a:ea typeface="Source Serif Pro Bold"/>
                <a:cs typeface="Source Serif Pro Bold"/>
                <a:sym typeface="Source Serif Pro Bold"/>
              </a:rPr>
              <a:t>VIDIO</a:t>
            </a:r>
          </a:p>
        </p:txBody>
      </p:sp>
      <p:sp>
        <p:nvSpPr>
          <p:cNvPr name="TextBox 17" id="17"/>
          <p:cNvSpPr txBox="true"/>
          <p:nvPr/>
        </p:nvSpPr>
        <p:spPr>
          <a:xfrm rot="0">
            <a:off x="14242398" y="3384793"/>
            <a:ext cx="2255975" cy="1187450"/>
          </a:xfrm>
          <a:prstGeom prst="rect">
            <a:avLst/>
          </a:prstGeom>
        </p:spPr>
        <p:txBody>
          <a:bodyPr anchor="t" rtlCol="false" tIns="0" lIns="0" bIns="0" rIns="0">
            <a:spAutoFit/>
          </a:bodyPr>
          <a:lstStyle/>
          <a:p>
            <a:pPr algn="ctr">
              <a:lnSpc>
                <a:spcPts val="9100"/>
              </a:lnSpc>
              <a:spcBef>
                <a:spcPct val="0"/>
              </a:spcBef>
            </a:pPr>
            <a:r>
              <a:rPr lang="en-US" sz="6500" spc="143">
                <a:solidFill>
                  <a:srgbClr val="3D2917"/>
                </a:solidFill>
                <a:latin typeface="Karimun"/>
                <a:ea typeface="Karimun"/>
                <a:cs typeface="Karimun"/>
                <a:sym typeface="Karimun"/>
              </a:rPr>
              <a:t>3000</a:t>
            </a:r>
          </a:p>
        </p:txBody>
      </p:sp>
      <p:grpSp>
        <p:nvGrpSpPr>
          <p:cNvPr name="Group 18" id="18"/>
          <p:cNvGrpSpPr/>
          <p:nvPr/>
        </p:nvGrpSpPr>
        <p:grpSpPr>
          <a:xfrm rot="0">
            <a:off x="14274250" y="7315638"/>
            <a:ext cx="2192271" cy="1908822"/>
            <a:chOff x="0" y="0"/>
            <a:chExt cx="253184" cy="220449"/>
          </a:xfrm>
        </p:grpSpPr>
        <p:sp>
          <p:nvSpPr>
            <p:cNvPr name="Freeform 19" id="19"/>
            <p:cNvSpPr/>
            <p:nvPr/>
          </p:nvSpPr>
          <p:spPr>
            <a:xfrm flipH="false" flipV="false" rot="0">
              <a:off x="0" y="0"/>
              <a:ext cx="253184" cy="220449"/>
            </a:xfrm>
            <a:custGeom>
              <a:avLst/>
              <a:gdLst/>
              <a:ahLst/>
              <a:cxnLst/>
              <a:rect r="r" b="b" t="t" l="l"/>
              <a:pathLst>
                <a:path h="220449" w="253184">
                  <a:moveTo>
                    <a:pt x="110224" y="0"/>
                  </a:moveTo>
                  <a:lnTo>
                    <a:pt x="142960" y="0"/>
                  </a:lnTo>
                  <a:cubicBezTo>
                    <a:pt x="203835" y="0"/>
                    <a:pt x="253184" y="49349"/>
                    <a:pt x="253184" y="110224"/>
                  </a:cubicBezTo>
                  <a:lnTo>
                    <a:pt x="253184" y="110224"/>
                  </a:lnTo>
                  <a:cubicBezTo>
                    <a:pt x="253184" y="139458"/>
                    <a:pt x="241571" y="167494"/>
                    <a:pt x="220900" y="188165"/>
                  </a:cubicBezTo>
                  <a:cubicBezTo>
                    <a:pt x="200229" y="208836"/>
                    <a:pt x="172193" y="220449"/>
                    <a:pt x="142960" y="220449"/>
                  </a:cubicBezTo>
                  <a:lnTo>
                    <a:pt x="110224" y="220449"/>
                  </a:lnTo>
                  <a:cubicBezTo>
                    <a:pt x="80991" y="220449"/>
                    <a:pt x="52955" y="208836"/>
                    <a:pt x="32284" y="188165"/>
                  </a:cubicBezTo>
                  <a:cubicBezTo>
                    <a:pt x="11613" y="167494"/>
                    <a:pt x="0" y="139458"/>
                    <a:pt x="0" y="110224"/>
                  </a:cubicBezTo>
                  <a:lnTo>
                    <a:pt x="0" y="110224"/>
                  </a:lnTo>
                  <a:cubicBezTo>
                    <a:pt x="0" y="80991"/>
                    <a:pt x="11613" y="52955"/>
                    <a:pt x="32284" y="32284"/>
                  </a:cubicBezTo>
                  <a:cubicBezTo>
                    <a:pt x="52955" y="11613"/>
                    <a:pt x="80991" y="0"/>
                    <a:pt x="110224" y="0"/>
                  </a:cubicBezTo>
                  <a:close/>
                </a:path>
              </a:pathLst>
            </a:custGeom>
            <a:solidFill>
              <a:srgbClr val="FFFFFF"/>
            </a:solidFill>
            <a:ln w="85725" cap="rnd">
              <a:solidFill>
                <a:srgbClr val="E8D3BF"/>
              </a:solidFill>
              <a:prstDash val="solid"/>
              <a:round/>
            </a:ln>
          </p:spPr>
        </p:sp>
        <p:sp>
          <p:nvSpPr>
            <p:cNvPr name="TextBox 20" id="20"/>
            <p:cNvSpPr txBox="true"/>
            <p:nvPr/>
          </p:nvSpPr>
          <p:spPr>
            <a:xfrm>
              <a:off x="0" y="-57150"/>
              <a:ext cx="253184" cy="277599"/>
            </a:xfrm>
            <a:prstGeom prst="rect">
              <a:avLst/>
            </a:prstGeom>
          </p:spPr>
          <p:txBody>
            <a:bodyPr anchor="ctr" rtlCol="false" tIns="50800" lIns="50800" bIns="50800" rIns="50800"/>
            <a:lstStyle/>
            <a:p>
              <a:pPr algn="ctr">
                <a:lnSpc>
                  <a:spcPts val="4480"/>
                </a:lnSpc>
              </a:pPr>
            </a:p>
          </p:txBody>
        </p:sp>
      </p:grpSp>
      <p:sp>
        <p:nvSpPr>
          <p:cNvPr name="TextBox 21" id="21"/>
          <p:cNvSpPr txBox="true"/>
          <p:nvPr/>
        </p:nvSpPr>
        <p:spPr>
          <a:xfrm rot="0">
            <a:off x="14841231" y="7626284"/>
            <a:ext cx="1077358" cy="396240"/>
          </a:xfrm>
          <a:prstGeom prst="rect">
            <a:avLst/>
          </a:prstGeom>
        </p:spPr>
        <p:txBody>
          <a:bodyPr anchor="t" rtlCol="false" tIns="0" lIns="0" bIns="0" rIns="0">
            <a:spAutoFit/>
          </a:bodyPr>
          <a:lstStyle/>
          <a:p>
            <a:pPr algn="l" marL="0" indent="0" lvl="0">
              <a:lnSpc>
                <a:spcPts val="3359"/>
              </a:lnSpc>
              <a:spcBef>
                <a:spcPct val="0"/>
              </a:spcBef>
            </a:pPr>
            <a:r>
              <a:rPr lang="en-US" b="true" sz="2400" spc="52">
                <a:solidFill>
                  <a:srgbClr val="3D2917"/>
                </a:solidFill>
                <a:latin typeface="Source Serif Pro Bold"/>
                <a:ea typeface="Source Serif Pro Bold"/>
                <a:cs typeface="Source Serif Pro Bold"/>
                <a:sym typeface="Source Serif Pro Bold"/>
              </a:rPr>
              <a:t>TOTAL</a:t>
            </a:r>
          </a:p>
        </p:txBody>
      </p:sp>
      <p:sp>
        <p:nvSpPr>
          <p:cNvPr name="TextBox 22" id="22"/>
          <p:cNvSpPr txBox="true"/>
          <p:nvPr/>
        </p:nvSpPr>
        <p:spPr>
          <a:xfrm rot="0">
            <a:off x="14274250" y="5696145"/>
            <a:ext cx="2255975" cy="1187450"/>
          </a:xfrm>
          <a:prstGeom prst="rect">
            <a:avLst/>
          </a:prstGeom>
        </p:spPr>
        <p:txBody>
          <a:bodyPr anchor="t" rtlCol="false" tIns="0" lIns="0" bIns="0" rIns="0">
            <a:spAutoFit/>
          </a:bodyPr>
          <a:lstStyle/>
          <a:p>
            <a:pPr algn="ctr">
              <a:lnSpc>
                <a:spcPts val="9100"/>
              </a:lnSpc>
              <a:spcBef>
                <a:spcPct val="0"/>
              </a:spcBef>
            </a:pPr>
            <a:r>
              <a:rPr lang="en-US" sz="6500" spc="143">
                <a:solidFill>
                  <a:srgbClr val="3D2917"/>
                </a:solidFill>
                <a:latin typeface="Karimun"/>
                <a:ea typeface="Karimun"/>
                <a:cs typeface="Karimun"/>
                <a:sym typeface="Karimun"/>
              </a:rPr>
              <a:t>3000</a:t>
            </a:r>
          </a:p>
        </p:txBody>
      </p:sp>
      <p:sp>
        <p:nvSpPr>
          <p:cNvPr name="TextBox 23" id="23"/>
          <p:cNvSpPr txBox="true"/>
          <p:nvPr/>
        </p:nvSpPr>
        <p:spPr>
          <a:xfrm rot="0">
            <a:off x="14274250" y="7974899"/>
            <a:ext cx="2255975" cy="1187450"/>
          </a:xfrm>
          <a:prstGeom prst="rect">
            <a:avLst/>
          </a:prstGeom>
        </p:spPr>
        <p:txBody>
          <a:bodyPr anchor="t" rtlCol="false" tIns="0" lIns="0" bIns="0" rIns="0">
            <a:spAutoFit/>
          </a:bodyPr>
          <a:lstStyle/>
          <a:p>
            <a:pPr algn="ctr">
              <a:lnSpc>
                <a:spcPts val="9100"/>
              </a:lnSpc>
              <a:spcBef>
                <a:spcPct val="0"/>
              </a:spcBef>
            </a:pPr>
            <a:r>
              <a:rPr lang="en-US" sz="6500" spc="143">
                <a:solidFill>
                  <a:srgbClr val="3D2917"/>
                </a:solidFill>
                <a:latin typeface="Karimun"/>
                <a:ea typeface="Karimun"/>
                <a:cs typeface="Karimun"/>
                <a:sym typeface="Karimun"/>
              </a:rPr>
              <a:t>6000</a:t>
            </a:r>
          </a:p>
        </p:txBody>
      </p:sp>
      <p:grpSp>
        <p:nvGrpSpPr>
          <p:cNvPr name="Group 24" id="24"/>
          <p:cNvGrpSpPr/>
          <p:nvPr/>
        </p:nvGrpSpPr>
        <p:grpSpPr>
          <a:xfrm rot="0">
            <a:off x="13757821" y="1828436"/>
            <a:ext cx="3161425" cy="736098"/>
            <a:chOff x="0" y="0"/>
            <a:chExt cx="365111" cy="85012"/>
          </a:xfrm>
        </p:grpSpPr>
        <p:sp>
          <p:nvSpPr>
            <p:cNvPr name="Freeform 25" id="25"/>
            <p:cNvSpPr/>
            <p:nvPr/>
          </p:nvSpPr>
          <p:spPr>
            <a:xfrm flipH="false" flipV="false" rot="0">
              <a:off x="0" y="0"/>
              <a:ext cx="365111" cy="85012"/>
            </a:xfrm>
            <a:custGeom>
              <a:avLst/>
              <a:gdLst/>
              <a:ahLst/>
              <a:cxnLst/>
              <a:rect r="r" b="b" t="t" l="l"/>
              <a:pathLst>
                <a:path h="85012" w="365111">
                  <a:moveTo>
                    <a:pt x="42506" y="0"/>
                  </a:moveTo>
                  <a:lnTo>
                    <a:pt x="322606" y="0"/>
                  </a:lnTo>
                  <a:cubicBezTo>
                    <a:pt x="333879" y="0"/>
                    <a:pt x="344690" y="4478"/>
                    <a:pt x="352662" y="12450"/>
                  </a:cubicBezTo>
                  <a:cubicBezTo>
                    <a:pt x="360633" y="20421"/>
                    <a:pt x="365111" y="31233"/>
                    <a:pt x="365111" y="42506"/>
                  </a:cubicBezTo>
                  <a:lnTo>
                    <a:pt x="365111" y="42506"/>
                  </a:lnTo>
                  <a:cubicBezTo>
                    <a:pt x="365111" y="65981"/>
                    <a:pt x="346081" y="85012"/>
                    <a:pt x="322606" y="85012"/>
                  </a:cubicBezTo>
                  <a:lnTo>
                    <a:pt x="42506" y="85012"/>
                  </a:lnTo>
                  <a:cubicBezTo>
                    <a:pt x="31233" y="85012"/>
                    <a:pt x="20421" y="80533"/>
                    <a:pt x="12450" y="72562"/>
                  </a:cubicBezTo>
                  <a:cubicBezTo>
                    <a:pt x="4478" y="64591"/>
                    <a:pt x="0" y="53779"/>
                    <a:pt x="0" y="42506"/>
                  </a:cubicBezTo>
                  <a:lnTo>
                    <a:pt x="0" y="42506"/>
                  </a:lnTo>
                  <a:cubicBezTo>
                    <a:pt x="0" y="31233"/>
                    <a:pt x="4478" y="20421"/>
                    <a:pt x="12450" y="12450"/>
                  </a:cubicBezTo>
                  <a:cubicBezTo>
                    <a:pt x="20421" y="4478"/>
                    <a:pt x="31233" y="0"/>
                    <a:pt x="42506" y="0"/>
                  </a:cubicBezTo>
                  <a:close/>
                </a:path>
              </a:pathLst>
            </a:custGeom>
            <a:solidFill>
              <a:srgbClr val="FFFFFF"/>
            </a:solidFill>
            <a:ln w="85725" cap="rnd">
              <a:solidFill>
                <a:srgbClr val="947158"/>
              </a:solidFill>
              <a:prstDash val="solid"/>
              <a:round/>
            </a:ln>
          </p:spPr>
        </p:sp>
        <p:sp>
          <p:nvSpPr>
            <p:cNvPr name="TextBox 26" id="26"/>
            <p:cNvSpPr txBox="true"/>
            <p:nvPr/>
          </p:nvSpPr>
          <p:spPr>
            <a:xfrm>
              <a:off x="0" y="-57150"/>
              <a:ext cx="365111" cy="142162"/>
            </a:xfrm>
            <a:prstGeom prst="rect">
              <a:avLst/>
            </a:prstGeom>
          </p:spPr>
          <p:txBody>
            <a:bodyPr anchor="ctr" rtlCol="false" tIns="50800" lIns="50800" bIns="50800" rIns="50800"/>
            <a:lstStyle/>
            <a:p>
              <a:pPr algn="ctr">
                <a:lnSpc>
                  <a:spcPts val="4480"/>
                </a:lnSpc>
              </a:pPr>
            </a:p>
          </p:txBody>
        </p:sp>
      </p:grpSp>
      <p:sp>
        <p:nvSpPr>
          <p:cNvPr name="TextBox 27" id="27"/>
          <p:cNvSpPr txBox="true"/>
          <p:nvPr/>
        </p:nvSpPr>
        <p:spPr>
          <a:xfrm rot="0">
            <a:off x="14121331" y="2003021"/>
            <a:ext cx="2561813" cy="466725"/>
          </a:xfrm>
          <a:prstGeom prst="rect">
            <a:avLst/>
          </a:prstGeom>
        </p:spPr>
        <p:txBody>
          <a:bodyPr anchor="t" rtlCol="false" tIns="0" lIns="0" bIns="0" rIns="0">
            <a:spAutoFit/>
          </a:bodyPr>
          <a:lstStyle/>
          <a:p>
            <a:pPr algn="l">
              <a:lnSpc>
                <a:spcPts val="3600"/>
              </a:lnSpc>
            </a:pPr>
            <a:r>
              <a:rPr lang="en-US" b="true" sz="3000">
                <a:solidFill>
                  <a:srgbClr val="3D2917"/>
                </a:solidFill>
                <a:latin typeface="Monterchi Serif Bold"/>
                <a:ea typeface="Monterchi Serif Bold"/>
                <a:cs typeface="Monterchi Serif Bold"/>
                <a:sym typeface="Monterchi Serif Bold"/>
              </a:rPr>
              <a:t>DATA ULASAN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3963367" y="5486134"/>
            <a:ext cx="3335490" cy="3255203"/>
            <a:chOff x="0" y="0"/>
            <a:chExt cx="453389" cy="442476"/>
          </a:xfrm>
        </p:grpSpPr>
        <p:sp>
          <p:nvSpPr>
            <p:cNvPr name="Freeform 3" id="3"/>
            <p:cNvSpPr/>
            <p:nvPr/>
          </p:nvSpPr>
          <p:spPr>
            <a:xfrm flipH="false" flipV="false" rot="0">
              <a:off x="0" y="0"/>
              <a:ext cx="453389" cy="442476"/>
            </a:xfrm>
            <a:custGeom>
              <a:avLst/>
              <a:gdLst/>
              <a:ahLst/>
              <a:cxnLst/>
              <a:rect r="r" b="b" t="t" l="l"/>
              <a:pathLst>
                <a:path h="442476" w="453389">
                  <a:moveTo>
                    <a:pt x="85880" y="0"/>
                  </a:moveTo>
                  <a:lnTo>
                    <a:pt x="367509" y="0"/>
                  </a:lnTo>
                  <a:cubicBezTo>
                    <a:pt x="390286" y="0"/>
                    <a:pt x="412130" y="9048"/>
                    <a:pt x="428236" y="25154"/>
                  </a:cubicBezTo>
                  <a:cubicBezTo>
                    <a:pt x="444341" y="41259"/>
                    <a:pt x="453389" y="63103"/>
                    <a:pt x="453389" y="85880"/>
                  </a:cubicBezTo>
                  <a:lnTo>
                    <a:pt x="453389" y="356596"/>
                  </a:lnTo>
                  <a:cubicBezTo>
                    <a:pt x="453389" y="404026"/>
                    <a:pt x="414939" y="442476"/>
                    <a:pt x="367509" y="442476"/>
                  </a:cubicBezTo>
                  <a:lnTo>
                    <a:pt x="85880" y="442476"/>
                  </a:lnTo>
                  <a:cubicBezTo>
                    <a:pt x="63103" y="442476"/>
                    <a:pt x="41259" y="433428"/>
                    <a:pt x="25154" y="417322"/>
                  </a:cubicBezTo>
                  <a:cubicBezTo>
                    <a:pt x="9048" y="401217"/>
                    <a:pt x="0" y="379373"/>
                    <a:pt x="0" y="356596"/>
                  </a:cubicBezTo>
                  <a:lnTo>
                    <a:pt x="0" y="85880"/>
                  </a:lnTo>
                  <a:cubicBezTo>
                    <a:pt x="0" y="63103"/>
                    <a:pt x="9048" y="41259"/>
                    <a:pt x="25154" y="25154"/>
                  </a:cubicBezTo>
                  <a:cubicBezTo>
                    <a:pt x="41259" y="9048"/>
                    <a:pt x="63103" y="0"/>
                    <a:pt x="85880" y="0"/>
                  </a:cubicBezTo>
                  <a:close/>
                </a:path>
              </a:pathLst>
            </a:custGeom>
            <a:solidFill>
              <a:srgbClr val="FFFFFF"/>
            </a:solidFill>
            <a:ln w="85725" cap="rnd">
              <a:solidFill>
                <a:srgbClr val="947158"/>
              </a:solidFill>
              <a:prstDash val="solid"/>
              <a:round/>
            </a:ln>
          </p:spPr>
        </p:sp>
        <p:sp>
          <p:nvSpPr>
            <p:cNvPr name="TextBox 4" id="4"/>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5" id="5"/>
          <p:cNvGrpSpPr/>
          <p:nvPr/>
        </p:nvGrpSpPr>
        <p:grpSpPr>
          <a:xfrm rot="0">
            <a:off x="464751" y="5486134"/>
            <a:ext cx="3335490" cy="3255203"/>
            <a:chOff x="0" y="0"/>
            <a:chExt cx="453389" cy="442476"/>
          </a:xfrm>
        </p:grpSpPr>
        <p:sp>
          <p:nvSpPr>
            <p:cNvPr name="Freeform 6" id="6"/>
            <p:cNvSpPr/>
            <p:nvPr/>
          </p:nvSpPr>
          <p:spPr>
            <a:xfrm flipH="false" flipV="false" rot="0">
              <a:off x="0" y="0"/>
              <a:ext cx="453389" cy="442476"/>
            </a:xfrm>
            <a:custGeom>
              <a:avLst/>
              <a:gdLst/>
              <a:ahLst/>
              <a:cxnLst/>
              <a:rect r="r" b="b" t="t" l="l"/>
              <a:pathLst>
                <a:path h="442476" w="453389">
                  <a:moveTo>
                    <a:pt x="85880" y="0"/>
                  </a:moveTo>
                  <a:lnTo>
                    <a:pt x="367509" y="0"/>
                  </a:lnTo>
                  <a:cubicBezTo>
                    <a:pt x="390286" y="0"/>
                    <a:pt x="412130" y="9048"/>
                    <a:pt x="428236" y="25154"/>
                  </a:cubicBezTo>
                  <a:cubicBezTo>
                    <a:pt x="444341" y="41259"/>
                    <a:pt x="453389" y="63103"/>
                    <a:pt x="453389" y="85880"/>
                  </a:cubicBezTo>
                  <a:lnTo>
                    <a:pt x="453389" y="356596"/>
                  </a:lnTo>
                  <a:cubicBezTo>
                    <a:pt x="453389" y="404026"/>
                    <a:pt x="414939" y="442476"/>
                    <a:pt x="367509" y="442476"/>
                  </a:cubicBezTo>
                  <a:lnTo>
                    <a:pt x="85880" y="442476"/>
                  </a:lnTo>
                  <a:cubicBezTo>
                    <a:pt x="63103" y="442476"/>
                    <a:pt x="41259" y="433428"/>
                    <a:pt x="25154" y="417322"/>
                  </a:cubicBezTo>
                  <a:cubicBezTo>
                    <a:pt x="9048" y="401217"/>
                    <a:pt x="0" y="379373"/>
                    <a:pt x="0" y="356596"/>
                  </a:cubicBezTo>
                  <a:lnTo>
                    <a:pt x="0" y="85880"/>
                  </a:lnTo>
                  <a:cubicBezTo>
                    <a:pt x="0" y="63103"/>
                    <a:pt x="9048" y="41259"/>
                    <a:pt x="25154" y="25154"/>
                  </a:cubicBezTo>
                  <a:cubicBezTo>
                    <a:pt x="41259" y="9048"/>
                    <a:pt x="63103" y="0"/>
                    <a:pt x="85880" y="0"/>
                  </a:cubicBezTo>
                  <a:close/>
                </a:path>
              </a:pathLst>
            </a:custGeom>
            <a:solidFill>
              <a:srgbClr val="FFFFFF"/>
            </a:solidFill>
            <a:ln w="85725" cap="rnd">
              <a:solidFill>
                <a:srgbClr val="E8D3BF"/>
              </a:solidFill>
              <a:prstDash val="solid"/>
              <a:round/>
            </a:ln>
          </p:spPr>
        </p:sp>
        <p:sp>
          <p:nvSpPr>
            <p:cNvPr name="TextBox 7" id="7"/>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8" id="8"/>
          <p:cNvGrpSpPr/>
          <p:nvPr/>
        </p:nvGrpSpPr>
        <p:grpSpPr>
          <a:xfrm rot="2700000">
            <a:off x="1353791" y="4031221"/>
            <a:ext cx="1557411" cy="1557411"/>
            <a:chOff x="0" y="0"/>
            <a:chExt cx="2076548" cy="2076548"/>
          </a:xfrm>
        </p:grpSpPr>
        <p:grpSp>
          <p:nvGrpSpPr>
            <p:cNvPr name="Group 9" id="9"/>
            <p:cNvGrpSpPr>
              <a:grpSpLocks noChangeAspect="true"/>
            </p:cNvGrpSpPr>
            <p:nvPr/>
          </p:nvGrpSpPr>
          <p:grpSpPr>
            <a:xfrm rot="0">
              <a:off x="0" y="0"/>
              <a:ext cx="2076548" cy="2076548"/>
              <a:chOff x="0" y="0"/>
              <a:chExt cx="14400530" cy="14400530"/>
            </a:xfrm>
          </p:grpSpPr>
          <p:sp>
            <p:nvSpPr>
              <p:cNvPr name="Freeform 10" id="10"/>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11" id="11"/>
            <p:cNvGrpSpPr/>
            <p:nvPr/>
          </p:nvGrpSpPr>
          <p:grpSpPr>
            <a:xfrm rot="0">
              <a:off x="254856" y="290611"/>
              <a:ext cx="1561662" cy="15616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4" id="14"/>
          <p:cNvGrpSpPr/>
          <p:nvPr/>
        </p:nvGrpSpPr>
        <p:grpSpPr>
          <a:xfrm rot="-2700000">
            <a:off x="4852406" y="4031221"/>
            <a:ext cx="1557411" cy="1557411"/>
            <a:chOff x="0" y="0"/>
            <a:chExt cx="2076548" cy="2076548"/>
          </a:xfrm>
        </p:grpSpPr>
        <p:grpSp>
          <p:nvGrpSpPr>
            <p:cNvPr name="Group 15" id="15"/>
            <p:cNvGrpSpPr>
              <a:grpSpLocks noChangeAspect="true"/>
            </p:cNvGrpSpPr>
            <p:nvPr/>
          </p:nvGrpSpPr>
          <p:grpSpPr>
            <a:xfrm rot="5400000">
              <a:off x="0" y="0"/>
              <a:ext cx="2076548" cy="2076548"/>
              <a:chOff x="0" y="0"/>
              <a:chExt cx="14400530" cy="14400530"/>
            </a:xfrm>
          </p:grpSpPr>
          <p:sp>
            <p:nvSpPr>
              <p:cNvPr name="Freeform 16" id="16"/>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17" id="17"/>
            <p:cNvGrpSpPr/>
            <p:nvPr/>
          </p:nvGrpSpPr>
          <p:grpSpPr>
            <a:xfrm rot="0">
              <a:off x="240972" y="287487"/>
              <a:ext cx="1564787" cy="1564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0" id="20"/>
          <p:cNvGrpSpPr/>
          <p:nvPr/>
        </p:nvGrpSpPr>
        <p:grpSpPr>
          <a:xfrm rot="0">
            <a:off x="7471497" y="5486134"/>
            <a:ext cx="3335490" cy="3255203"/>
            <a:chOff x="0" y="0"/>
            <a:chExt cx="453389" cy="442476"/>
          </a:xfrm>
        </p:grpSpPr>
        <p:sp>
          <p:nvSpPr>
            <p:cNvPr name="Freeform 21" id="21"/>
            <p:cNvSpPr/>
            <p:nvPr/>
          </p:nvSpPr>
          <p:spPr>
            <a:xfrm flipH="false" flipV="false" rot="0">
              <a:off x="0" y="0"/>
              <a:ext cx="453389" cy="442476"/>
            </a:xfrm>
            <a:custGeom>
              <a:avLst/>
              <a:gdLst/>
              <a:ahLst/>
              <a:cxnLst/>
              <a:rect r="r" b="b" t="t" l="l"/>
              <a:pathLst>
                <a:path h="442476" w="453389">
                  <a:moveTo>
                    <a:pt x="85880" y="0"/>
                  </a:moveTo>
                  <a:lnTo>
                    <a:pt x="367509" y="0"/>
                  </a:lnTo>
                  <a:cubicBezTo>
                    <a:pt x="390286" y="0"/>
                    <a:pt x="412130" y="9048"/>
                    <a:pt x="428236" y="25154"/>
                  </a:cubicBezTo>
                  <a:cubicBezTo>
                    <a:pt x="444341" y="41259"/>
                    <a:pt x="453389" y="63103"/>
                    <a:pt x="453389" y="85880"/>
                  </a:cubicBezTo>
                  <a:lnTo>
                    <a:pt x="453389" y="356596"/>
                  </a:lnTo>
                  <a:cubicBezTo>
                    <a:pt x="453389" y="404026"/>
                    <a:pt x="414939" y="442476"/>
                    <a:pt x="367509" y="442476"/>
                  </a:cubicBezTo>
                  <a:lnTo>
                    <a:pt x="85880" y="442476"/>
                  </a:lnTo>
                  <a:cubicBezTo>
                    <a:pt x="63103" y="442476"/>
                    <a:pt x="41259" y="433428"/>
                    <a:pt x="25154" y="417322"/>
                  </a:cubicBezTo>
                  <a:cubicBezTo>
                    <a:pt x="9048" y="401217"/>
                    <a:pt x="0" y="379373"/>
                    <a:pt x="0" y="356596"/>
                  </a:cubicBezTo>
                  <a:lnTo>
                    <a:pt x="0" y="85880"/>
                  </a:lnTo>
                  <a:cubicBezTo>
                    <a:pt x="0" y="63103"/>
                    <a:pt x="9048" y="41259"/>
                    <a:pt x="25154" y="25154"/>
                  </a:cubicBezTo>
                  <a:cubicBezTo>
                    <a:pt x="41259" y="9048"/>
                    <a:pt x="63103" y="0"/>
                    <a:pt x="85880" y="0"/>
                  </a:cubicBezTo>
                  <a:close/>
                </a:path>
              </a:pathLst>
            </a:custGeom>
            <a:solidFill>
              <a:srgbClr val="FFFFFF"/>
            </a:solidFill>
            <a:ln w="85725" cap="rnd">
              <a:solidFill>
                <a:srgbClr val="E8D3BF"/>
              </a:solidFill>
              <a:prstDash val="solid"/>
              <a:round/>
            </a:ln>
          </p:spPr>
        </p:sp>
        <p:sp>
          <p:nvSpPr>
            <p:cNvPr name="TextBox 22" id="22"/>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23" id="23"/>
          <p:cNvGrpSpPr/>
          <p:nvPr/>
        </p:nvGrpSpPr>
        <p:grpSpPr>
          <a:xfrm rot="2700000">
            <a:off x="8360537" y="4031221"/>
            <a:ext cx="1557411" cy="1557411"/>
            <a:chOff x="0" y="0"/>
            <a:chExt cx="2076548" cy="2076548"/>
          </a:xfrm>
        </p:grpSpPr>
        <p:grpSp>
          <p:nvGrpSpPr>
            <p:cNvPr name="Group 24" id="24"/>
            <p:cNvGrpSpPr>
              <a:grpSpLocks noChangeAspect="true"/>
            </p:cNvGrpSpPr>
            <p:nvPr/>
          </p:nvGrpSpPr>
          <p:grpSpPr>
            <a:xfrm rot="0">
              <a:off x="0" y="0"/>
              <a:ext cx="2076548" cy="2076548"/>
              <a:chOff x="0" y="0"/>
              <a:chExt cx="14400530" cy="14400530"/>
            </a:xfrm>
          </p:grpSpPr>
          <p:sp>
            <p:nvSpPr>
              <p:cNvPr name="Freeform 25" id="25"/>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26" id="26"/>
            <p:cNvGrpSpPr/>
            <p:nvPr/>
          </p:nvGrpSpPr>
          <p:grpSpPr>
            <a:xfrm rot="0">
              <a:off x="254856" y="290611"/>
              <a:ext cx="1561662" cy="156166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Freeform 29" id="29"/>
          <p:cNvSpPr/>
          <p:nvPr/>
        </p:nvSpPr>
        <p:spPr>
          <a:xfrm flipH="false" flipV="true" rot="-10800000">
            <a:off x="11903836" y="1839107"/>
            <a:ext cx="8470964" cy="8526128"/>
          </a:xfrm>
          <a:custGeom>
            <a:avLst/>
            <a:gdLst/>
            <a:ahLst/>
            <a:cxnLst/>
            <a:rect r="r" b="b" t="t" l="l"/>
            <a:pathLst>
              <a:path h="8526128" w="8470964">
                <a:moveTo>
                  <a:pt x="0" y="8526127"/>
                </a:moveTo>
                <a:lnTo>
                  <a:pt x="8470964" y="8526127"/>
                </a:lnTo>
                <a:lnTo>
                  <a:pt x="8470964" y="0"/>
                </a:lnTo>
                <a:lnTo>
                  <a:pt x="0" y="0"/>
                </a:lnTo>
                <a:lnTo>
                  <a:pt x="0" y="8526127"/>
                </a:lnTo>
                <a:close/>
              </a:path>
            </a:pathLst>
          </a:custGeom>
          <a:blipFill>
            <a:blip r:embed="rId2"/>
            <a:stretch>
              <a:fillRect l="0" t="-4315" r="0" b="-4315"/>
            </a:stretch>
          </a:blipFill>
        </p:spPr>
      </p:sp>
      <p:grpSp>
        <p:nvGrpSpPr>
          <p:cNvPr name="Group 30" id="30"/>
          <p:cNvGrpSpPr/>
          <p:nvPr/>
        </p:nvGrpSpPr>
        <p:grpSpPr>
          <a:xfrm rot="0">
            <a:off x="10979628" y="5486134"/>
            <a:ext cx="3335490" cy="3255203"/>
            <a:chOff x="0" y="0"/>
            <a:chExt cx="453389" cy="442476"/>
          </a:xfrm>
        </p:grpSpPr>
        <p:sp>
          <p:nvSpPr>
            <p:cNvPr name="Freeform 31" id="31"/>
            <p:cNvSpPr/>
            <p:nvPr/>
          </p:nvSpPr>
          <p:spPr>
            <a:xfrm flipH="false" flipV="false" rot="0">
              <a:off x="0" y="0"/>
              <a:ext cx="453389" cy="442476"/>
            </a:xfrm>
            <a:custGeom>
              <a:avLst/>
              <a:gdLst/>
              <a:ahLst/>
              <a:cxnLst/>
              <a:rect r="r" b="b" t="t" l="l"/>
              <a:pathLst>
                <a:path h="442476" w="453389">
                  <a:moveTo>
                    <a:pt x="85880" y="0"/>
                  </a:moveTo>
                  <a:lnTo>
                    <a:pt x="367509" y="0"/>
                  </a:lnTo>
                  <a:cubicBezTo>
                    <a:pt x="390286" y="0"/>
                    <a:pt x="412130" y="9048"/>
                    <a:pt x="428236" y="25154"/>
                  </a:cubicBezTo>
                  <a:cubicBezTo>
                    <a:pt x="444341" y="41259"/>
                    <a:pt x="453389" y="63103"/>
                    <a:pt x="453389" y="85880"/>
                  </a:cubicBezTo>
                  <a:lnTo>
                    <a:pt x="453389" y="356596"/>
                  </a:lnTo>
                  <a:cubicBezTo>
                    <a:pt x="453389" y="404026"/>
                    <a:pt x="414939" y="442476"/>
                    <a:pt x="367509" y="442476"/>
                  </a:cubicBezTo>
                  <a:lnTo>
                    <a:pt x="85880" y="442476"/>
                  </a:lnTo>
                  <a:cubicBezTo>
                    <a:pt x="63103" y="442476"/>
                    <a:pt x="41259" y="433428"/>
                    <a:pt x="25154" y="417322"/>
                  </a:cubicBezTo>
                  <a:cubicBezTo>
                    <a:pt x="9048" y="401217"/>
                    <a:pt x="0" y="379373"/>
                    <a:pt x="0" y="356596"/>
                  </a:cubicBezTo>
                  <a:lnTo>
                    <a:pt x="0" y="85880"/>
                  </a:lnTo>
                  <a:cubicBezTo>
                    <a:pt x="0" y="63103"/>
                    <a:pt x="9048" y="41259"/>
                    <a:pt x="25154" y="25154"/>
                  </a:cubicBezTo>
                  <a:cubicBezTo>
                    <a:pt x="41259" y="9048"/>
                    <a:pt x="63103" y="0"/>
                    <a:pt x="85880" y="0"/>
                  </a:cubicBezTo>
                  <a:close/>
                </a:path>
              </a:pathLst>
            </a:custGeom>
            <a:solidFill>
              <a:srgbClr val="FFFFFF"/>
            </a:solidFill>
            <a:ln w="85725" cap="rnd">
              <a:solidFill>
                <a:srgbClr val="947158"/>
              </a:solidFill>
              <a:prstDash val="solid"/>
              <a:round/>
            </a:ln>
          </p:spPr>
        </p:sp>
        <p:sp>
          <p:nvSpPr>
            <p:cNvPr name="TextBox 32" id="32"/>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33" id="33"/>
          <p:cNvGrpSpPr/>
          <p:nvPr/>
        </p:nvGrpSpPr>
        <p:grpSpPr>
          <a:xfrm rot="-2700000">
            <a:off x="11868668" y="4031221"/>
            <a:ext cx="1557411" cy="1557411"/>
            <a:chOff x="0" y="0"/>
            <a:chExt cx="2076548" cy="2076548"/>
          </a:xfrm>
        </p:grpSpPr>
        <p:grpSp>
          <p:nvGrpSpPr>
            <p:cNvPr name="Group 34" id="34"/>
            <p:cNvGrpSpPr>
              <a:grpSpLocks noChangeAspect="true"/>
            </p:cNvGrpSpPr>
            <p:nvPr/>
          </p:nvGrpSpPr>
          <p:grpSpPr>
            <a:xfrm rot="5400000">
              <a:off x="0" y="0"/>
              <a:ext cx="2076548" cy="2076548"/>
              <a:chOff x="0" y="0"/>
              <a:chExt cx="14400530" cy="14400530"/>
            </a:xfrm>
          </p:grpSpPr>
          <p:sp>
            <p:nvSpPr>
              <p:cNvPr name="Freeform 35" id="35"/>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47158"/>
              </a:solidFill>
            </p:spPr>
          </p:sp>
        </p:grpSp>
        <p:grpSp>
          <p:nvGrpSpPr>
            <p:cNvPr name="Group 36" id="36"/>
            <p:cNvGrpSpPr/>
            <p:nvPr/>
          </p:nvGrpSpPr>
          <p:grpSpPr>
            <a:xfrm rot="0">
              <a:off x="240972" y="287487"/>
              <a:ext cx="1564787" cy="156478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39" id="39"/>
          <p:cNvSpPr txBox="true"/>
          <p:nvPr/>
        </p:nvSpPr>
        <p:spPr>
          <a:xfrm rot="0">
            <a:off x="743905" y="6064070"/>
            <a:ext cx="2758133" cy="372515"/>
          </a:xfrm>
          <a:prstGeom prst="rect">
            <a:avLst/>
          </a:prstGeom>
        </p:spPr>
        <p:txBody>
          <a:bodyPr anchor="t" rtlCol="false" tIns="0" lIns="0" bIns="0" rIns="0">
            <a:spAutoFit/>
          </a:bodyPr>
          <a:lstStyle/>
          <a:p>
            <a:pPr algn="ctr">
              <a:lnSpc>
                <a:spcPts val="3092"/>
              </a:lnSpc>
              <a:spcBef>
                <a:spcPct val="0"/>
              </a:spcBef>
            </a:pPr>
            <a:r>
              <a:rPr lang="en-US" b="true" sz="2209" spc="-50">
                <a:solidFill>
                  <a:srgbClr val="3D2917"/>
                </a:solidFill>
                <a:latin typeface="Source Sans Pro Bold"/>
                <a:ea typeface="Source Sans Pro Bold"/>
                <a:cs typeface="Source Sans Pro Bold"/>
                <a:sym typeface="Source Sans Pro Bold"/>
              </a:rPr>
              <a:t>Case Folding</a:t>
            </a:r>
          </a:p>
        </p:txBody>
      </p:sp>
      <p:sp>
        <p:nvSpPr>
          <p:cNvPr name="TextBox 40" id="40"/>
          <p:cNvSpPr txBox="true"/>
          <p:nvPr/>
        </p:nvSpPr>
        <p:spPr>
          <a:xfrm rot="0">
            <a:off x="1031240" y="6606451"/>
            <a:ext cx="2252396" cy="1859534"/>
          </a:xfrm>
          <a:prstGeom prst="rect">
            <a:avLst/>
          </a:prstGeom>
        </p:spPr>
        <p:txBody>
          <a:bodyPr anchor="t" rtlCol="false" tIns="0" lIns="0" bIns="0" rIns="0">
            <a:spAutoFit/>
          </a:bodyPr>
          <a:lstStyle/>
          <a:p>
            <a:pPr algn="ctr">
              <a:lnSpc>
                <a:spcPts val="2127"/>
              </a:lnSpc>
            </a:pPr>
            <a:r>
              <a:rPr lang="en-US" sz="1599">
                <a:solidFill>
                  <a:srgbClr val="3D2917"/>
                </a:solidFill>
                <a:latin typeface="Source Serif Pro"/>
                <a:ea typeface="Source Serif Pro"/>
                <a:cs typeface="Source Serif Pro"/>
                <a:sym typeface="Source Serif Pro"/>
              </a:rPr>
              <a:t>Mengubah seluruh teks ulasan menjadi huruf kecil (lowercase) guna menghindari perbedaan makna akibat perbedaan penggunaan</a:t>
            </a:r>
            <a:r>
              <a:rPr lang="en-US" sz="1599">
                <a:solidFill>
                  <a:srgbClr val="3D2917"/>
                </a:solidFill>
                <a:latin typeface="Source Serif Pro"/>
                <a:ea typeface="Source Serif Pro"/>
                <a:cs typeface="Source Serif Pro"/>
                <a:sym typeface="Source Serif Pro"/>
              </a:rPr>
              <a:t> huruf besar dan kecil.</a:t>
            </a:r>
          </a:p>
        </p:txBody>
      </p:sp>
      <p:sp>
        <p:nvSpPr>
          <p:cNvPr name="TextBox 41" id="41"/>
          <p:cNvSpPr txBox="true"/>
          <p:nvPr/>
        </p:nvSpPr>
        <p:spPr>
          <a:xfrm rot="0">
            <a:off x="7738556" y="6064070"/>
            <a:ext cx="2769001" cy="372515"/>
          </a:xfrm>
          <a:prstGeom prst="rect">
            <a:avLst/>
          </a:prstGeom>
        </p:spPr>
        <p:txBody>
          <a:bodyPr anchor="t" rtlCol="false" tIns="0" lIns="0" bIns="0" rIns="0">
            <a:spAutoFit/>
          </a:bodyPr>
          <a:lstStyle/>
          <a:p>
            <a:pPr algn="ctr">
              <a:lnSpc>
                <a:spcPts val="3092"/>
              </a:lnSpc>
              <a:spcBef>
                <a:spcPct val="0"/>
              </a:spcBef>
            </a:pPr>
            <a:r>
              <a:rPr lang="en-US" b="true" sz="2209" spc="-50">
                <a:solidFill>
                  <a:srgbClr val="3D2917"/>
                </a:solidFill>
                <a:latin typeface="Source Sans Pro Bold"/>
                <a:ea typeface="Source Sans Pro Bold"/>
                <a:cs typeface="Source Sans Pro Bold"/>
                <a:sym typeface="Source Sans Pro Bold"/>
              </a:rPr>
              <a:t>Normalisasi Kata</a:t>
            </a:r>
          </a:p>
        </p:txBody>
      </p:sp>
      <p:sp>
        <p:nvSpPr>
          <p:cNvPr name="TextBox 42" id="42"/>
          <p:cNvSpPr txBox="true"/>
          <p:nvPr/>
        </p:nvSpPr>
        <p:spPr>
          <a:xfrm rot="0">
            <a:off x="8037986" y="6615976"/>
            <a:ext cx="2330900" cy="1638341"/>
          </a:xfrm>
          <a:prstGeom prst="rect">
            <a:avLst/>
          </a:prstGeom>
        </p:spPr>
        <p:txBody>
          <a:bodyPr anchor="t" rtlCol="false" tIns="0" lIns="0" bIns="0" rIns="0">
            <a:spAutoFit/>
          </a:bodyPr>
          <a:lstStyle/>
          <a:p>
            <a:pPr algn="ctr">
              <a:lnSpc>
                <a:spcPts val="2187"/>
              </a:lnSpc>
            </a:pPr>
            <a:r>
              <a:rPr lang="en-US" sz="1644">
                <a:solidFill>
                  <a:srgbClr val="3D2917"/>
                </a:solidFill>
                <a:latin typeface="Source Serif Pro"/>
                <a:ea typeface="Source Serif Pro"/>
                <a:cs typeface="Source Serif Pro"/>
                <a:sym typeface="Source Serif Pro"/>
              </a:rPr>
              <a:t>M</a:t>
            </a:r>
            <a:r>
              <a:rPr lang="en-US" sz="1644">
                <a:solidFill>
                  <a:srgbClr val="3D2917"/>
                </a:solidFill>
                <a:latin typeface="Source Serif Pro"/>
                <a:ea typeface="Source Serif Pro"/>
                <a:cs typeface="Source Serif Pro"/>
                <a:sym typeface="Source Serif Pro"/>
              </a:rPr>
              <a:t>engubah kata tidak baku, kata gaul, atau kesalahan penulisan (typo) menjadi bentuk kata baku agar makna kata menjadi seragam. </a:t>
            </a:r>
          </a:p>
        </p:txBody>
      </p:sp>
      <p:sp>
        <p:nvSpPr>
          <p:cNvPr name="TextBox 43" id="43"/>
          <p:cNvSpPr txBox="true"/>
          <p:nvPr/>
        </p:nvSpPr>
        <p:spPr>
          <a:xfrm rot="0">
            <a:off x="4251369" y="6064070"/>
            <a:ext cx="2769001" cy="372515"/>
          </a:xfrm>
          <a:prstGeom prst="rect">
            <a:avLst/>
          </a:prstGeom>
        </p:spPr>
        <p:txBody>
          <a:bodyPr anchor="t" rtlCol="false" tIns="0" lIns="0" bIns="0" rIns="0">
            <a:spAutoFit/>
          </a:bodyPr>
          <a:lstStyle/>
          <a:p>
            <a:pPr algn="ctr">
              <a:lnSpc>
                <a:spcPts val="3092"/>
              </a:lnSpc>
              <a:spcBef>
                <a:spcPct val="0"/>
              </a:spcBef>
            </a:pPr>
            <a:r>
              <a:rPr lang="en-US" b="true" sz="2209" spc="-50">
                <a:solidFill>
                  <a:srgbClr val="3D2917"/>
                </a:solidFill>
                <a:latin typeface="Source Sans Pro Bold"/>
                <a:ea typeface="Source Sans Pro Bold"/>
                <a:cs typeface="Source Sans Pro Bold"/>
                <a:sym typeface="Source Sans Pro Bold"/>
              </a:rPr>
              <a:t>Cleaning</a:t>
            </a:r>
          </a:p>
        </p:txBody>
      </p:sp>
      <p:sp>
        <p:nvSpPr>
          <p:cNvPr name="TextBox 44" id="44"/>
          <p:cNvSpPr txBox="true"/>
          <p:nvPr/>
        </p:nvSpPr>
        <p:spPr>
          <a:xfrm rot="0">
            <a:off x="4466667" y="6608036"/>
            <a:ext cx="2328889" cy="1646281"/>
          </a:xfrm>
          <a:prstGeom prst="rect">
            <a:avLst/>
          </a:prstGeom>
        </p:spPr>
        <p:txBody>
          <a:bodyPr anchor="t" rtlCol="false" tIns="0" lIns="0" bIns="0" rIns="0">
            <a:spAutoFit/>
          </a:bodyPr>
          <a:lstStyle/>
          <a:p>
            <a:pPr algn="ctr">
              <a:lnSpc>
                <a:spcPts val="2200"/>
              </a:lnSpc>
            </a:pPr>
            <a:r>
              <a:rPr lang="en-US" sz="1654">
                <a:solidFill>
                  <a:srgbClr val="3D2917"/>
                </a:solidFill>
                <a:latin typeface="Source Serif Pro"/>
                <a:ea typeface="Source Serif Pro"/>
                <a:cs typeface="Source Serif Pro"/>
                <a:sym typeface="Source Serif Pro"/>
              </a:rPr>
              <a:t>M</a:t>
            </a:r>
            <a:r>
              <a:rPr lang="en-US" sz="1654">
                <a:solidFill>
                  <a:srgbClr val="3D2917"/>
                </a:solidFill>
                <a:latin typeface="Source Serif Pro"/>
                <a:ea typeface="Source Serif Pro"/>
                <a:cs typeface="Source Serif Pro"/>
                <a:sym typeface="Source Serif Pro"/>
              </a:rPr>
              <a:t>enghapus URL, angka, tanda baca, huruf berulang, kata lebih dari 3 huruf, emoji, serta karakter ASCII yang tidak relevan.</a:t>
            </a:r>
          </a:p>
        </p:txBody>
      </p:sp>
      <p:sp>
        <p:nvSpPr>
          <p:cNvPr name="TextBox 45" id="45"/>
          <p:cNvSpPr txBox="true"/>
          <p:nvPr/>
        </p:nvSpPr>
        <p:spPr>
          <a:xfrm rot="0">
            <a:off x="11228779" y="6064070"/>
            <a:ext cx="2837188" cy="372515"/>
          </a:xfrm>
          <a:prstGeom prst="rect">
            <a:avLst/>
          </a:prstGeom>
        </p:spPr>
        <p:txBody>
          <a:bodyPr anchor="t" rtlCol="false" tIns="0" lIns="0" bIns="0" rIns="0">
            <a:spAutoFit/>
          </a:bodyPr>
          <a:lstStyle/>
          <a:p>
            <a:pPr algn="ctr">
              <a:lnSpc>
                <a:spcPts val="3092"/>
              </a:lnSpc>
              <a:spcBef>
                <a:spcPct val="0"/>
              </a:spcBef>
            </a:pPr>
            <a:r>
              <a:rPr lang="en-US" b="true" sz="2209" spc="-50">
                <a:solidFill>
                  <a:srgbClr val="3D2917"/>
                </a:solidFill>
                <a:latin typeface="Source Sans Pro Bold"/>
                <a:ea typeface="Source Sans Pro Bold"/>
                <a:cs typeface="Source Sans Pro Bold"/>
                <a:sym typeface="Source Sans Pro Bold"/>
              </a:rPr>
              <a:t>Stopword</a:t>
            </a:r>
          </a:p>
        </p:txBody>
      </p:sp>
      <p:sp>
        <p:nvSpPr>
          <p:cNvPr name="TextBox 46" id="46"/>
          <p:cNvSpPr txBox="true"/>
          <p:nvPr/>
        </p:nvSpPr>
        <p:spPr>
          <a:xfrm rot="0">
            <a:off x="11521175" y="6606451"/>
            <a:ext cx="2252396" cy="1859534"/>
          </a:xfrm>
          <a:prstGeom prst="rect">
            <a:avLst/>
          </a:prstGeom>
        </p:spPr>
        <p:txBody>
          <a:bodyPr anchor="t" rtlCol="false" tIns="0" lIns="0" bIns="0" rIns="0">
            <a:spAutoFit/>
          </a:bodyPr>
          <a:lstStyle/>
          <a:p>
            <a:pPr algn="ctr">
              <a:lnSpc>
                <a:spcPts val="2127"/>
              </a:lnSpc>
            </a:pPr>
            <a:r>
              <a:rPr lang="en-US" sz="1599">
                <a:solidFill>
                  <a:srgbClr val="3D2917"/>
                </a:solidFill>
                <a:latin typeface="Source Serif Pro"/>
                <a:ea typeface="Source Serif Pro"/>
                <a:cs typeface="Source Serif Pro"/>
                <a:sym typeface="Source Serif Pro"/>
              </a:rPr>
              <a:t>M</a:t>
            </a:r>
            <a:r>
              <a:rPr lang="en-US" sz="1599">
                <a:solidFill>
                  <a:srgbClr val="3D2917"/>
                </a:solidFill>
                <a:latin typeface="Source Serif Pro"/>
                <a:ea typeface="Source Serif Pro"/>
                <a:cs typeface="Source Serif Pro"/>
                <a:sym typeface="Source Serif Pro"/>
              </a:rPr>
              <a:t>enghapus kata-kata umum seperti “dan”, “yang”, dan “di” karena tidak memiliki nilai sentimen dan dapat mengganggu proses pengolahan teks.</a:t>
            </a:r>
          </a:p>
        </p:txBody>
      </p:sp>
      <p:sp>
        <p:nvSpPr>
          <p:cNvPr name="TextBox 47" id="47"/>
          <p:cNvSpPr txBox="true"/>
          <p:nvPr/>
        </p:nvSpPr>
        <p:spPr>
          <a:xfrm rot="0">
            <a:off x="1149844" y="4178476"/>
            <a:ext cx="1916749" cy="1242727"/>
          </a:xfrm>
          <a:prstGeom prst="rect">
            <a:avLst/>
          </a:prstGeom>
        </p:spPr>
        <p:txBody>
          <a:bodyPr anchor="t" rtlCol="false" tIns="0" lIns="0" bIns="0" rIns="0">
            <a:spAutoFit/>
          </a:bodyPr>
          <a:lstStyle/>
          <a:p>
            <a:pPr algn="ctr">
              <a:lnSpc>
                <a:spcPts val="9515"/>
              </a:lnSpc>
              <a:spcBef>
                <a:spcPct val="0"/>
              </a:spcBef>
            </a:pPr>
            <a:r>
              <a:rPr lang="en-US" sz="6796" spc="149">
                <a:solidFill>
                  <a:srgbClr val="3D2917"/>
                </a:solidFill>
                <a:latin typeface="Karimun"/>
                <a:ea typeface="Karimun"/>
                <a:cs typeface="Karimun"/>
                <a:sym typeface="Karimun"/>
              </a:rPr>
              <a:t>1</a:t>
            </a:r>
          </a:p>
        </p:txBody>
      </p:sp>
      <p:sp>
        <p:nvSpPr>
          <p:cNvPr name="TextBox 48" id="48"/>
          <p:cNvSpPr txBox="true"/>
          <p:nvPr/>
        </p:nvSpPr>
        <p:spPr>
          <a:xfrm rot="0">
            <a:off x="4690050" y="4178476"/>
            <a:ext cx="1916749" cy="1242727"/>
          </a:xfrm>
          <a:prstGeom prst="rect">
            <a:avLst/>
          </a:prstGeom>
        </p:spPr>
        <p:txBody>
          <a:bodyPr anchor="t" rtlCol="false" tIns="0" lIns="0" bIns="0" rIns="0">
            <a:spAutoFit/>
          </a:bodyPr>
          <a:lstStyle/>
          <a:p>
            <a:pPr algn="ctr">
              <a:lnSpc>
                <a:spcPts val="9515"/>
              </a:lnSpc>
              <a:spcBef>
                <a:spcPct val="0"/>
              </a:spcBef>
            </a:pPr>
            <a:r>
              <a:rPr lang="en-US" sz="6796" spc="149">
                <a:solidFill>
                  <a:srgbClr val="3D2917"/>
                </a:solidFill>
                <a:latin typeface="Karimun"/>
                <a:ea typeface="Karimun"/>
                <a:cs typeface="Karimun"/>
                <a:sym typeface="Karimun"/>
              </a:rPr>
              <a:t>2</a:t>
            </a:r>
          </a:p>
        </p:txBody>
      </p:sp>
      <p:sp>
        <p:nvSpPr>
          <p:cNvPr name="TextBox 49" id="49"/>
          <p:cNvSpPr txBox="true"/>
          <p:nvPr/>
        </p:nvSpPr>
        <p:spPr>
          <a:xfrm rot="0">
            <a:off x="8164682" y="4170920"/>
            <a:ext cx="1916749" cy="1242727"/>
          </a:xfrm>
          <a:prstGeom prst="rect">
            <a:avLst/>
          </a:prstGeom>
        </p:spPr>
        <p:txBody>
          <a:bodyPr anchor="t" rtlCol="false" tIns="0" lIns="0" bIns="0" rIns="0">
            <a:spAutoFit/>
          </a:bodyPr>
          <a:lstStyle/>
          <a:p>
            <a:pPr algn="ctr">
              <a:lnSpc>
                <a:spcPts val="9515"/>
              </a:lnSpc>
              <a:spcBef>
                <a:spcPct val="0"/>
              </a:spcBef>
            </a:pPr>
            <a:r>
              <a:rPr lang="en-US" sz="6796" spc="149">
                <a:solidFill>
                  <a:srgbClr val="3D2917"/>
                </a:solidFill>
                <a:latin typeface="Karimun"/>
                <a:ea typeface="Karimun"/>
                <a:cs typeface="Karimun"/>
                <a:sym typeface="Karimun"/>
              </a:rPr>
              <a:t>3</a:t>
            </a:r>
          </a:p>
        </p:txBody>
      </p:sp>
      <p:sp>
        <p:nvSpPr>
          <p:cNvPr name="TextBox 50" id="50"/>
          <p:cNvSpPr txBox="true"/>
          <p:nvPr/>
        </p:nvSpPr>
        <p:spPr>
          <a:xfrm rot="0">
            <a:off x="11645753" y="4170920"/>
            <a:ext cx="1916749" cy="1242727"/>
          </a:xfrm>
          <a:prstGeom prst="rect">
            <a:avLst/>
          </a:prstGeom>
        </p:spPr>
        <p:txBody>
          <a:bodyPr anchor="t" rtlCol="false" tIns="0" lIns="0" bIns="0" rIns="0">
            <a:spAutoFit/>
          </a:bodyPr>
          <a:lstStyle/>
          <a:p>
            <a:pPr algn="ctr">
              <a:lnSpc>
                <a:spcPts val="9515"/>
              </a:lnSpc>
              <a:spcBef>
                <a:spcPct val="0"/>
              </a:spcBef>
            </a:pPr>
            <a:r>
              <a:rPr lang="en-US" sz="6796" spc="149">
                <a:solidFill>
                  <a:srgbClr val="3D2917"/>
                </a:solidFill>
                <a:latin typeface="Karimun"/>
                <a:ea typeface="Karimun"/>
                <a:cs typeface="Karimun"/>
                <a:sym typeface="Karimun"/>
              </a:rPr>
              <a:t>4</a:t>
            </a:r>
          </a:p>
        </p:txBody>
      </p:sp>
      <p:grpSp>
        <p:nvGrpSpPr>
          <p:cNvPr name="Group 51" id="51"/>
          <p:cNvGrpSpPr/>
          <p:nvPr/>
        </p:nvGrpSpPr>
        <p:grpSpPr>
          <a:xfrm rot="0">
            <a:off x="14487759" y="5486134"/>
            <a:ext cx="3335490" cy="3255203"/>
            <a:chOff x="0" y="0"/>
            <a:chExt cx="453389" cy="442476"/>
          </a:xfrm>
        </p:grpSpPr>
        <p:sp>
          <p:nvSpPr>
            <p:cNvPr name="Freeform 52" id="52"/>
            <p:cNvSpPr/>
            <p:nvPr/>
          </p:nvSpPr>
          <p:spPr>
            <a:xfrm flipH="false" flipV="false" rot="0">
              <a:off x="0" y="0"/>
              <a:ext cx="453389" cy="442476"/>
            </a:xfrm>
            <a:custGeom>
              <a:avLst/>
              <a:gdLst/>
              <a:ahLst/>
              <a:cxnLst/>
              <a:rect r="r" b="b" t="t" l="l"/>
              <a:pathLst>
                <a:path h="442476" w="453389">
                  <a:moveTo>
                    <a:pt x="85880" y="0"/>
                  </a:moveTo>
                  <a:lnTo>
                    <a:pt x="367509" y="0"/>
                  </a:lnTo>
                  <a:cubicBezTo>
                    <a:pt x="390286" y="0"/>
                    <a:pt x="412130" y="9048"/>
                    <a:pt x="428236" y="25154"/>
                  </a:cubicBezTo>
                  <a:cubicBezTo>
                    <a:pt x="444341" y="41259"/>
                    <a:pt x="453389" y="63103"/>
                    <a:pt x="453389" y="85880"/>
                  </a:cubicBezTo>
                  <a:lnTo>
                    <a:pt x="453389" y="356596"/>
                  </a:lnTo>
                  <a:cubicBezTo>
                    <a:pt x="453389" y="404026"/>
                    <a:pt x="414939" y="442476"/>
                    <a:pt x="367509" y="442476"/>
                  </a:cubicBezTo>
                  <a:lnTo>
                    <a:pt x="85880" y="442476"/>
                  </a:lnTo>
                  <a:cubicBezTo>
                    <a:pt x="63103" y="442476"/>
                    <a:pt x="41259" y="433428"/>
                    <a:pt x="25154" y="417322"/>
                  </a:cubicBezTo>
                  <a:cubicBezTo>
                    <a:pt x="9048" y="401217"/>
                    <a:pt x="0" y="379373"/>
                    <a:pt x="0" y="356596"/>
                  </a:cubicBezTo>
                  <a:lnTo>
                    <a:pt x="0" y="85880"/>
                  </a:lnTo>
                  <a:cubicBezTo>
                    <a:pt x="0" y="63103"/>
                    <a:pt x="9048" y="41259"/>
                    <a:pt x="25154" y="25154"/>
                  </a:cubicBezTo>
                  <a:cubicBezTo>
                    <a:pt x="41259" y="9048"/>
                    <a:pt x="63103" y="0"/>
                    <a:pt x="85880" y="0"/>
                  </a:cubicBezTo>
                  <a:close/>
                </a:path>
              </a:pathLst>
            </a:custGeom>
            <a:solidFill>
              <a:srgbClr val="FFFFFF"/>
            </a:solidFill>
            <a:ln w="85725" cap="rnd">
              <a:solidFill>
                <a:srgbClr val="E8D3BF"/>
              </a:solidFill>
              <a:prstDash val="solid"/>
              <a:round/>
            </a:ln>
          </p:spPr>
        </p:sp>
        <p:sp>
          <p:nvSpPr>
            <p:cNvPr name="TextBox 53" id="53"/>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54" id="54"/>
          <p:cNvGrpSpPr/>
          <p:nvPr/>
        </p:nvGrpSpPr>
        <p:grpSpPr>
          <a:xfrm rot="2700000">
            <a:off x="15376798" y="4031221"/>
            <a:ext cx="1557411" cy="1557411"/>
            <a:chOff x="0" y="0"/>
            <a:chExt cx="2076548" cy="2076548"/>
          </a:xfrm>
        </p:grpSpPr>
        <p:grpSp>
          <p:nvGrpSpPr>
            <p:cNvPr name="Group 55" id="55"/>
            <p:cNvGrpSpPr>
              <a:grpSpLocks noChangeAspect="true"/>
            </p:cNvGrpSpPr>
            <p:nvPr/>
          </p:nvGrpSpPr>
          <p:grpSpPr>
            <a:xfrm rot="0">
              <a:off x="0" y="0"/>
              <a:ext cx="2076548" cy="2076548"/>
              <a:chOff x="0" y="0"/>
              <a:chExt cx="14400530" cy="14400530"/>
            </a:xfrm>
          </p:grpSpPr>
          <p:sp>
            <p:nvSpPr>
              <p:cNvPr name="Freeform 56" id="56"/>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D3BF"/>
              </a:solidFill>
            </p:spPr>
          </p:sp>
        </p:grpSp>
        <p:grpSp>
          <p:nvGrpSpPr>
            <p:cNvPr name="Group 57" id="57"/>
            <p:cNvGrpSpPr/>
            <p:nvPr/>
          </p:nvGrpSpPr>
          <p:grpSpPr>
            <a:xfrm rot="0">
              <a:off x="254856" y="290611"/>
              <a:ext cx="1561662" cy="1561662"/>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59" id="5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60" id="60"/>
          <p:cNvSpPr txBox="true"/>
          <p:nvPr/>
        </p:nvSpPr>
        <p:spPr>
          <a:xfrm rot="0">
            <a:off x="14734218" y="6064070"/>
            <a:ext cx="2769001" cy="372515"/>
          </a:xfrm>
          <a:prstGeom prst="rect">
            <a:avLst/>
          </a:prstGeom>
        </p:spPr>
        <p:txBody>
          <a:bodyPr anchor="t" rtlCol="false" tIns="0" lIns="0" bIns="0" rIns="0">
            <a:spAutoFit/>
          </a:bodyPr>
          <a:lstStyle/>
          <a:p>
            <a:pPr algn="ctr">
              <a:lnSpc>
                <a:spcPts val="3092"/>
              </a:lnSpc>
              <a:spcBef>
                <a:spcPct val="0"/>
              </a:spcBef>
            </a:pPr>
            <a:r>
              <a:rPr lang="en-US" b="true" sz="2209" spc="-50">
                <a:solidFill>
                  <a:srgbClr val="3D2917"/>
                </a:solidFill>
                <a:latin typeface="Source Sans Pro Bold"/>
                <a:ea typeface="Source Sans Pro Bold"/>
                <a:cs typeface="Source Sans Pro Bold"/>
                <a:sym typeface="Source Sans Pro Bold"/>
              </a:rPr>
              <a:t>Stemming</a:t>
            </a:r>
          </a:p>
        </p:txBody>
      </p:sp>
      <p:sp>
        <p:nvSpPr>
          <p:cNvPr name="TextBox 61" id="61"/>
          <p:cNvSpPr txBox="true"/>
          <p:nvPr/>
        </p:nvSpPr>
        <p:spPr>
          <a:xfrm rot="0">
            <a:off x="15054248" y="6606451"/>
            <a:ext cx="2252396" cy="1859534"/>
          </a:xfrm>
          <a:prstGeom prst="rect">
            <a:avLst/>
          </a:prstGeom>
        </p:spPr>
        <p:txBody>
          <a:bodyPr anchor="t" rtlCol="false" tIns="0" lIns="0" bIns="0" rIns="0">
            <a:spAutoFit/>
          </a:bodyPr>
          <a:lstStyle/>
          <a:p>
            <a:pPr algn="ctr">
              <a:lnSpc>
                <a:spcPts val="2127"/>
              </a:lnSpc>
            </a:pPr>
            <a:r>
              <a:rPr lang="en-US" sz="1599">
                <a:solidFill>
                  <a:srgbClr val="3D2917"/>
                </a:solidFill>
                <a:latin typeface="Source Serif Pro"/>
                <a:ea typeface="Source Serif Pro"/>
                <a:cs typeface="Source Serif Pro"/>
                <a:sym typeface="Source Serif Pro"/>
              </a:rPr>
              <a:t>M</a:t>
            </a:r>
            <a:r>
              <a:rPr lang="en-US" sz="1599">
                <a:solidFill>
                  <a:srgbClr val="3D2917"/>
                </a:solidFill>
                <a:latin typeface="Source Serif Pro"/>
                <a:ea typeface="Source Serif Pro"/>
                <a:cs typeface="Source Serif Pro"/>
                <a:sym typeface="Source Serif Pro"/>
              </a:rPr>
              <a:t>engubah kata berimbuhan ke bentuk kata dasarnya, misalnya kata “menonton” menjadi “tonton” atau “berjalan” menjadi “jalan”. </a:t>
            </a:r>
          </a:p>
        </p:txBody>
      </p:sp>
      <p:sp>
        <p:nvSpPr>
          <p:cNvPr name="TextBox 62" id="62"/>
          <p:cNvSpPr txBox="true"/>
          <p:nvPr/>
        </p:nvSpPr>
        <p:spPr>
          <a:xfrm rot="0">
            <a:off x="15180944" y="4170920"/>
            <a:ext cx="1916749" cy="1242727"/>
          </a:xfrm>
          <a:prstGeom prst="rect">
            <a:avLst/>
          </a:prstGeom>
        </p:spPr>
        <p:txBody>
          <a:bodyPr anchor="t" rtlCol="false" tIns="0" lIns="0" bIns="0" rIns="0">
            <a:spAutoFit/>
          </a:bodyPr>
          <a:lstStyle/>
          <a:p>
            <a:pPr algn="ctr">
              <a:lnSpc>
                <a:spcPts val="9515"/>
              </a:lnSpc>
              <a:spcBef>
                <a:spcPct val="0"/>
              </a:spcBef>
            </a:pPr>
            <a:r>
              <a:rPr lang="en-US" sz="6796" spc="149">
                <a:solidFill>
                  <a:srgbClr val="3D2917"/>
                </a:solidFill>
                <a:latin typeface="Karimun"/>
                <a:ea typeface="Karimun"/>
                <a:cs typeface="Karimun"/>
                <a:sym typeface="Karimun"/>
              </a:rPr>
              <a:t>5</a:t>
            </a:r>
          </a:p>
        </p:txBody>
      </p:sp>
      <p:sp>
        <p:nvSpPr>
          <p:cNvPr name="TextBox 63" id="63"/>
          <p:cNvSpPr txBox="true"/>
          <p:nvPr/>
        </p:nvSpPr>
        <p:spPr>
          <a:xfrm rot="0">
            <a:off x="7787142" y="3079808"/>
            <a:ext cx="7066386" cy="438363"/>
          </a:xfrm>
          <a:prstGeom prst="rect">
            <a:avLst/>
          </a:prstGeom>
        </p:spPr>
        <p:txBody>
          <a:bodyPr anchor="t" rtlCol="false" tIns="0" lIns="0" bIns="0" rIns="0">
            <a:spAutoFit/>
          </a:bodyPr>
          <a:lstStyle/>
          <a:p>
            <a:pPr algn="l" marL="0" indent="0" lvl="0">
              <a:lnSpc>
                <a:spcPts val="3663"/>
              </a:lnSpc>
              <a:spcBef>
                <a:spcPct val="0"/>
              </a:spcBef>
            </a:pPr>
            <a:r>
              <a:rPr lang="en-US" b="true" sz="2616" spc="57">
                <a:solidFill>
                  <a:srgbClr val="3D2917"/>
                </a:solidFill>
                <a:latin typeface="Source Serif Pro Bold"/>
                <a:ea typeface="Source Serif Pro Bold"/>
                <a:cs typeface="Source Serif Pro Bold"/>
                <a:sym typeface="Source Serif Pro Bold"/>
              </a:rPr>
              <a:t>NETFLIX VS VIDIO</a:t>
            </a:r>
          </a:p>
        </p:txBody>
      </p:sp>
      <p:sp>
        <p:nvSpPr>
          <p:cNvPr name="Freeform 64" id="64"/>
          <p:cNvSpPr/>
          <p:nvPr/>
        </p:nvSpPr>
        <p:spPr>
          <a:xfrm flipH="true" flipV="false" rot="-10800000">
            <a:off x="-853118" y="-902279"/>
            <a:ext cx="17033563" cy="5806893"/>
          </a:xfrm>
          <a:custGeom>
            <a:avLst/>
            <a:gdLst/>
            <a:ahLst/>
            <a:cxnLst/>
            <a:rect r="r" b="b" t="t" l="l"/>
            <a:pathLst>
              <a:path h="5806893" w="17033563">
                <a:moveTo>
                  <a:pt x="17033564" y="0"/>
                </a:moveTo>
                <a:lnTo>
                  <a:pt x="0" y="0"/>
                </a:lnTo>
                <a:lnTo>
                  <a:pt x="0" y="5806893"/>
                </a:lnTo>
                <a:lnTo>
                  <a:pt x="17033564" y="5806893"/>
                </a:lnTo>
                <a:lnTo>
                  <a:pt x="17033564" y="0"/>
                </a:lnTo>
                <a:close/>
              </a:path>
            </a:pathLst>
          </a:custGeom>
          <a:blipFill>
            <a:blip r:embed="rId3"/>
            <a:stretch>
              <a:fillRect l="-1337" t="-3817" r="0" b="-62647"/>
            </a:stretch>
          </a:blipFill>
        </p:spPr>
      </p:sp>
      <p:sp>
        <p:nvSpPr>
          <p:cNvPr name="TextBox 65" id="65"/>
          <p:cNvSpPr txBox="true"/>
          <p:nvPr/>
        </p:nvSpPr>
        <p:spPr>
          <a:xfrm rot="0">
            <a:off x="1028700" y="1891614"/>
            <a:ext cx="16230600" cy="1053579"/>
          </a:xfrm>
          <a:prstGeom prst="rect">
            <a:avLst/>
          </a:prstGeom>
        </p:spPr>
        <p:txBody>
          <a:bodyPr anchor="t" rtlCol="false" tIns="0" lIns="0" bIns="0" rIns="0">
            <a:spAutoFit/>
          </a:bodyPr>
          <a:lstStyle/>
          <a:p>
            <a:pPr algn="ctr">
              <a:lnSpc>
                <a:spcPts val="8003"/>
              </a:lnSpc>
            </a:pPr>
            <a:r>
              <a:rPr lang="en-US" b="true" sz="7769" spc="248">
                <a:solidFill>
                  <a:srgbClr val="3D2917"/>
                </a:solidFill>
                <a:latin typeface="Monterchi Serif Bold"/>
                <a:ea typeface="Monterchi Serif Bold"/>
                <a:cs typeface="Monterchi Serif Bold"/>
                <a:sym typeface="Monterchi Serif Bold"/>
              </a:rPr>
              <a:t>TAHAP PREPOCESSING TEKS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0">
            <a:off x="-734277" y="7020719"/>
            <a:ext cx="9352494" cy="5237396"/>
          </a:xfrm>
          <a:custGeom>
            <a:avLst/>
            <a:gdLst/>
            <a:ahLst/>
            <a:cxnLst/>
            <a:rect r="r" b="b" t="t" l="l"/>
            <a:pathLst>
              <a:path h="5237396" w="9352494">
                <a:moveTo>
                  <a:pt x="0" y="0"/>
                </a:moveTo>
                <a:lnTo>
                  <a:pt x="9352493" y="0"/>
                </a:lnTo>
                <a:lnTo>
                  <a:pt x="9352493" y="5237397"/>
                </a:lnTo>
                <a:lnTo>
                  <a:pt x="0" y="5237397"/>
                </a:lnTo>
                <a:lnTo>
                  <a:pt x="0" y="0"/>
                </a:lnTo>
                <a:close/>
              </a:path>
            </a:pathLst>
          </a:custGeom>
          <a:blipFill>
            <a:blip r:embed="rId2"/>
            <a:stretch>
              <a:fillRect l="0" t="0" r="0" b="0"/>
            </a:stretch>
          </a:blipFill>
        </p:spPr>
      </p:sp>
      <p:sp>
        <p:nvSpPr>
          <p:cNvPr name="Freeform 3" id="3"/>
          <p:cNvSpPr/>
          <p:nvPr/>
        </p:nvSpPr>
        <p:spPr>
          <a:xfrm flipH="false" flipV="false" rot="0">
            <a:off x="2566595"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4" id="4"/>
          <p:cNvSpPr/>
          <p:nvPr/>
        </p:nvSpPr>
        <p:spPr>
          <a:xfrm flipH="false" flipV="false" rot="-10800000">
            <a:off x="6865125" y="-2624011"/>
            <a:ext cx="15710072" cy="8797640"/>
          </a:xfrm>
          <a:custGeom>
            <a:avLst/>
            <a:gdLst/>
            <a:ahLst/>
            <a:cxnLst/>
            <a:rect r="r" b="b" t="t" l="l"/>
            <a:pathLst>
              <a:path h="8797640" w="15710072">
                <a:moveTo>
                  <a:pt x="0" y="0"/>
                </a:moveTo>
                <a:lnTo>
                  <a:pt x="15710072" y="0"/>
                </a:lnTo>
                <a:lnTo>
                  <a:pt x="15710072" y="8797640"/>
                </a:lnTo>
                <a:lnTo>
                  <a:pt x="0" y="8797640"/>
                </a:lnTo>
                <a:lnTo>
                  <a:pt x="0" y="0"/>
                </a:lnTo>
                <a:close/>
              </a:path>
            </a:pathLst>
          </a:custGeom>
          <a:blipFill>
            <a:blip r:embed="rId2"/>
            <a:stretch>
              <a:fillRect l="0" t="0" r="0" b="0"/>
            </a:stretch>
          </a:blipFill>
        </p:spPr>
      </p:sp>
      <p:sp>
        <p:nvSpPr>
          <p:cNvPr name="TextBox 5" id="5"/>
          <p:cNvSpPr txBox="true"/>
          <p:nvPr/>
        </p:nvSpPr>
        <p:spPr>
          <a:xfrm rot="0">
            <a:off x="1181100" y="6087904"/>
            <a:ext cx="4759649" cy="679450"/>
          </a:xfrm>
          <a:prstGeom prst="rect">
            <a:avLst/>
          </a:prstGeom>
        </p:spPr>
        <p:txBody>
          <a:bodyPr anchor="t" rtlCol="false" tIns="0" lIns="0" bIns="0" rIns="0">
            <a:spAutoFit/>
          </a:bodyPr>
          <a:lstStyle/>
          <a:p>
            <a:pPr algn="l">
              <a:lnSpc>
                <a:spcPts val="5599"/>
              </a:lnSpc>
            </a:pPr>
            <a:r>
              <a:rPr lang="en-US" sz="3999" b="true">
                <a:solidFill>
                  <a:srgbClr val="3D2917"/>
                </a:solidFill>
                <a:latin typeface="Monterchi Serif Bold"/>
                <a:ea typeface="Monterchi Serif Bold"/>
                <a:cs typeface="Monterchi Serif Bold"/>
                <a:sym typeface="Monterchi Serif Bold"/>
              </a:rPr>
              <a:t>SENTIMEN NEGATIF</a:t>
            </a:r>
          </a:p>
        </p:txBody>
      </p:sp>
      <p:sp>
        <p:nvSpPr>
          <p:cNvPr name="TextBox 6" id="6"/>
          <p:cNvSpPr txBox="true"/>
          <p:nvPr/>
        </p:nvSpPr>
        <p:spPr>
          <a:xfrm rot="0">
            <a:off x="2198197" y="4266273"/>
            <a:ext cx="14074457" cy="1298575"/>
          </a:xfrm>
          <a:prstGeom prst="rect">
            <a:avLst/>
          </a:prstGeom>
        </p:spPr>
        <p:txBody>
          <a:bodyPr anchor="t" rtlCol="false" tIns="0" lIns="0" bIns="0" rIns="0">
            <a:spAutoFit/>
          </a:bodyPr>
          <a:lstStyle/>
          <a:p>
            <a:pPr algn="ctr">
              <a:lnSpc>
                <a:spcPts val="3499"/>
              </a:lnSpc>
            </a:pPr>
            <a:r>
              <a:rPr lang="en-US" sz="2499">
                <a:solidFill>
                  <a:srgbClr val="3D2917"/>
                </a:solidFill>
                <a:latin typeface="Source Serif Pro"/>
                <a:ea typeface="Source Serif Pro"/>
                <a:cs typeface="Source Serif Pro"/>
                <a:sym typeface="Source Serif Pro"/>
              </a:rPr>
              <a:t>Pelabelan sentimen awal dilakukan berdasarkan rating bintang yang digunakan</a:t>
            </a:r>
          </a:p>
          <a:p>
            <a:pPr algn="ctr">
              <a:lnSpc>
                <a:spcPts val="3499"/>
              </a:lnSpc>
            </a:pPr>
            <a:r>
              <a:rPr lang="en-US" sz="2499">
                <a:solidFill>
                  <a:srgbClr val="3D2917"/>
                </a:solidFill>
                <a:latin typeface="Source Serif Pro"/>
                <a:ea typeface="Source Serif Pro"/>
                <a:cs typeface="Source Serif Pro"/>
                <a:sym typeface="Source Serif Pro"/>
              </a:rPr>
              <a:t>sebagai ground truth awal.</a:t>
            </a:r>
          </a:p>
          <a:p>
            <a:pPr algn="ctr">
              <a:lnSpc>
                <a:spcPts val="3499"/>
              </a:lnSpc>
            </a:pPr>
          </a:p>
        </p:txBody>
      </p:sp>
      <p:sp>
        <p:nvSpPr>
          <p:cNvPr name="TextBox 7" id="7"/>
          <p:cNvSpPr txBox="true"/>
          <p:nvPr/>
        </p:nvSpPr>
        <p:spPr>
          <a:xfrm rot="0">
            <a:off x="2664396" y="1706771"/>
            <a:ext cx="13142058" cy="960755"/>
          </a:xfrm>
          <a:prstGeom prst="rect">
            <a:avLst/>
          </a:prstGeom>
        </p:spPr>
        <p:txBody>
          <a:bodyPr anchor="t" rtlCol="false" tIns="0" lIns="0" bIns="0" rIns="0">
            <a:spAutoFit/>
          </a:bodyPr>
          <a:lstStyle/>
          <a:p>
            <a:pPr algn="ctr">
              <a:lnSpc>
                <a:spcPts val="7209"/>
              </a:lnSpc>
            </a:pPr>
            <a:r>
              <a:rPr lang="en-US" b="true" sz="6999" spc="223">
                <a:solidFill>
                  <a:srgbClr val="3D2917"/>
                </a:solidFill>
                <a:latin typeface="Monterchi Serif Bold"/>
                <a:ea typeface="Monterchi Serif Bold"/>
                <a:cs typeface="Monterchi Serif Bold"/>
                <a:sym typeface="Monterchi Serif Bold"/>
              </a:rPr>
              <a:t>METODE PELABELAN AWAL</a:t>
            </a:r>
          </a:p>
        </p:txBody>
      </p:sp>
      <p:sp>
        <p:nvSpPr>
          <p:cNvPr name="TextBox 8" id="8"/>
          <p:cNvSpPr txBox="true"/>
          <p:nvPr/>
        </p:nvSpPr>
        <p:spPr>
          <a:xfrm rot="0">
            <a:off x="5490923" y="2819926"/>
            <a:ext cx="7306153" cy="454379"/>
          </a:xfrm>
          <a:prstGeom prst="rect">
            <a:avLst/>
          </a:prstGeom>
        </p:spPr>
        <p:txBody>
          <a:bodyPr anchor="t" rtlCol="false" tIns="0" lIns="0" bIns="0" rIns="0">
            <a:spAutoFit/>
          </a:bodyPr>
          <a:lstStyle/>
          <a:p>
            <a:pPr algn="ctr" marL="0" indent="0" lvl="0">
              <a:lnSpc>
                <a:spcPts val="3787"/>
              </a:lnSpc>
              <a:spcBef>
                <a:spcPct val="0"/>
              </a:spcBef>
            </a:pPr>
            <a:r>
              <a:rPr lang="en-US" b="true" sz="2705" spc="59">
                <a:solidFill>
                  <a:srgbClr val="3D2917"/>
                </a:solidFill>
                <a:latin typeface="Source Serif Pro Bold"/>
                <a:ea typeface="Source Serif Pro Bold"/>
                <a:cs typeface="Source Serif Pro Bold"/>
                <a:sym typeface="Source Serif Pro Bold"/>
              </a:rPr>
              <a:t>STAR BASED LABELING</a:t>
            </a:r>
          </a:p>
        </p:txBody>
      </p:sp>
      <p:sp>
        <p:nvSpPr>
          <p:cNvPr name="TextBox 9" id="9"/>
          <p:cNvSpPr txBox="true"/>
          <p:nvPr/>
        </p:nvSpPr>
        <p:spPr>
          <a:xfrm rot="0">
            <a:off x="1967309" y="6729254"/>
            <a:ext cx="3064155" cy="396240"/>
          </a:xfrm>
          <a:prstGeom prst="rect">
            <a:avLst/>
          </a:prstGeom>
        </p:spPr>
        <p:txBody>
          <a:bodyPr anchor="t" rtlCol="false" tIns="0" lIns="0" bIns="0" rIns="0">
            <a:spAutoFit/>
          </a:bodyPr>
          <a:lstStyle/>
          <a:p>
            <a:pPr algn="l">
              <a:lnSpc>
                <a:spcPts val="3359"/>
              </a:lnSpc>
            </a:pPr>
            <a:r>
              <a:rPr lang="en-US" sz="2400">
                <a:solidFill>
                  <a:srgbClr val="3D2917"/>
                </a:solidFill>
                <a:latin typeface="Source Serif Pro"/>
                <a:ea typeface="Source Serif Pro"/>
                <a:cs typeface="Source Serif Pro"/>
                <a:sym typeface="Source Serif Pro"/>
              </a:rPr>
              <a:t>Rating bintang 1 dan 2</a:t>
            </a:r>
          </a:p>
        </p:txBody>
      </p:sp>
      <p:sp>
        <p:nvSpPr>
          <p:cNvPr name="Freeform 10" id="10"/>
          <p:cNvSpPr/>
          <p:nvPr/>
        </p:nvSpPr>
        <p:spPr>
          <a:xfrm flipH="false" flipV="false" rot="0">
            <a:off x="3499386"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11" id="11"/>
          <p:cNvSpPr/>
          <p:nvPr/>
        </p:nvSpPr>
        <p:spPr>
          <a:xfrm flipH="false" flipV="false" rot="0">
            <a:off x="13754659"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TextBox 12" id="12"/>
          <p:cNvSpPr txBox="true"/>
          <p:nvPr/>
        </p:nvSpPr>
        <p:spPr>
          <a:xfrm rot="0">
            <a:off x="12749387" y="6087904"/>
            <a:ext cx="4759649" cy="679450"/>
          </a:xfrm>
          <a:prstGeom prst="rect">
            <a:avLst/>
          </a:prstGeom>
        </p:spPr>
        <p:txBody>
          <a:bodyPr anchor="t" rtlCol="false" tIns="0" lIns="0" bIns="0" rIns="0">
            <a:spAutoFit/>
          </a:bodyPr>
          <a:lstStyle/>
          <a:p>
            <a:pPr algn="l">
              <a:lnSpc>
                <a:spcPts val="5599"/>
              </a:lnSpc>
            </a:pPr>
            <a:r>
              <a:rPr lang="en-US" sz="3999" b="true">
                <a:solidFill>
                  <a:srgbClr val="3D2917"/>
                </a:solidFill>
                <a:latin typeface="Monterchi Serif Bold"/>
                <a:ea typeface="Monterchi Serif Bold"/>
                <a:cs typeface="Monterchi Serif Bold"/>
                <a:sym typeface="Monterchi Serif Bold"/>
              </a:rPr>
              <a:t>SENTIMEN POSITIF</a:t>
            </a:r>
          </a:p>
        </p:txBody>
      </p:sp>
      <p:sp>
        <p:nvSpPr>
          <p:cNvPr name="TextBox 13" id="13"/>
          <p:cNvSpPr txBox="true"/>
          <p:nvPr/>
        </p:nvSpPr>
        <p:spPr>
          <a:xfrm rot="0">
            <a:off x="13400378" y="6729254"/>
            <a:ext cx="3064155" cy="396240"/>
          </a:xfrm>
          <a:prstGeom prst="rect">
            <a:avLst/>
          </a:prstGeom>
        </p:spPr>
        <p:txBody>
          <a:bodyPr anchor="t" rtlCol="false" tIns="0" lIns="0" bIns="0" rIns="0">
            <a:spAutoFit/>
          </a:bodyPr>
          <a:lstStyle/>
          <a:p>
            <a:pPr algn="l">
              <a:lnSpc>
                <a:spcPts val="3359"/>
              </a:lnSpc>
            </a:pPr>
            <a:r>
              <a:rPr lang="en-US" sz="2400">
                <a:solidFill>
                  <a:srgbClr val="3D2917"/>
                </a:solidFill>
                <a:latin typeface="Source Serif Pro"/>
                <a:ea typeface="Source Serif Pro"/>
                <a:cs typeface="Source Serif Pro"/>
                <a:sym typeface="Source Serif Pro"/>
              </a:rPr>
              <a:t>Rating bintang 4 dan 5</a:t>
            </a:r>
          </a:p>
        </p:txBody>
      </p:sp>
      <p:sp>
        <p:nvSpPr>
          <p:cNvPr name="Freeform 14" id="14"/>
          <p:cNvSpPr/>
          <p:nvPr/>
        </p:nvSpPr>
        <p:spPr>
          <a:xfrm flipH="false" flipV="false" rot="0">
            <a:off x="14685807"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15" id="15"/>
          <p:cNvSpPr/>
          <p:nvPr/>
        </p:nvSpPr>
        <p:spPr>
          <a:xfrm flipH="false" flipV="false" rot="0">
            <a:off x="8053453"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TextBox 16" id="16"/>
          <p:cNvSpPr txBox="true"/>
          <p:nvPr/>
        </p:nvSpPr>
        <p:spPr>
          <a:xfrm rot="0">
            <a:off x="7140220" y="6078379"/>
            <a:ext cx="4494582" cy="679450"/>
          </a:xfrm>
          <a:prstGeom prst="rect">
            <a:avLst/>
          </a:prstGeom>
        </p:spPr>
        <p:txBody>
          <a:bodyPr anchor="t" rtlCol="false" tIns="0" lIns="0" bIns="0" rIns="0">
            <a:spAutoFit/>
          </a:bodyPr>
          <a:lstStyle/>
          <a:p>
            <a:pPr algn="l">
              <a:lnSpc>
                <a:spcPts val="5599"/>
              </a:lnSpc>
            </a:pPr>
            <a:r>
              <a:rPr lang="en-US" sz="3999" b="true">
                <a:solidFill>
                  <a:srgbClr val="3D2917"/>
                </a:solidFill>
                <a:latin typeface="Monterchi Serif Bold"/>
                <a:ea typeface="Monterchi Serif Bold"/>
                <a:cs typeface="Monterchi Serif Bold"/>
                <a:sym typeface="Monterchi Serif Bold"/>
              </a:rPr>
              <a:t>SENTIMEN NETRAL</a:t>
            </a:r>
          </a:p>
        </p:txBody>
      </p:sp>
      <p:sp>
        <p:nvSpPr>
          <p:cNvPr name="TextBox 17" id="17"/>
          <p:cNvSpPr txBox="true"/>
          <p:nvPr/>
        </p:nvSpPr>
        <p:spPr>
          <a:xfrm rot="0">
            <a:off x="8202533" y="6719729"/>
            <a:ext cx="2239503" cy="396240"/>
          </a:xfrm>
          <a:prstGeom prst="rect">
            <a:avLst/>
          </a:prstGeom>
        </p:spPr>
        <p:txBody>
          <a:bodyPr anchor="t" rtlCol="false" tIns="0" lIns="0" bIns="0" rIns="0">
            <a:spAutoFit/>
          </a:bodyPr>
          <a:lstStyle/>
          <a:p>
            <a:pPr algn="l">
              <a:lnSpc>
                <a:spcPts val="3359"/>
              </a:lnSpc>
            </a:pPr>
            <a:r>
              <a:rPr lang="en-US" sz="2400">
                <a:solidFill>
                  <a:srgbClr val="3D2917"/>
                </a:solidFill>
                <a:latin typeface="Source Serif Pro"/>
                <a:ea typeface="Source Serif Pro"/>
                <a:cs typeface="Source Serif Pro"/>
                <a:sym typeface="Source Serif Pro"/>
              </a:rPr>
              <a:t>Rating bintang 3</a:t>
            </a:r>
          </a:p>
        </p:txBody>
      </p:sp>
      <p:sp>
        <p:nvSpPr>
          <p:cNvPr name="Freeform 18" id="18"/>
          <p:cNvSpPr/>
          <p:nvPr/>
        </p:nvSpPr>
        <p:spPr>
          <a:xfrm flipH="false" flipV="false" rot="0">
            <a:off x="8986244"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19" id="19"/>
          <p:cNvSpPr/>
          <p:nvPr/>
        </p:nvSpPr>
        <p:spPr>
          <a:xfrm flipH="false" flipV="false" rot="0">
            <a:off x="9919035"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20" id="20"/>
          <p:cNvSpPr/>
          <p:nvPr/>
        </p:nvSpPr>
        <p:spPr>
          <a:xfrm flipH="false" flipV="false" rot="0">
            <a:off x="12821868"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
        <p:nvSpPr>
          <p:cNvPr name="Freeform 21" id="21"/>
          <p:cNvSpPr/>
          <p:nvPr/>
        </p:nvSpPr>
        <p:spPr>
          <a:xfrm flipH="false" flipV="false" rot="0">
            <a:off x="15618598" y="7315994"/>
            <a:ext cx="885166" cy="840791"/>
          </a:xfrm>
          <a:custGeom>
            <a:avLst/>
            <a:gdLst/>
            <a:ahLst/>
            <a:cxnLst/>
            <a:rect r="r" b="b" t="t" l="l"/>
            <a:pathLst>
              <a:path h="840791" w="885166">
                <a:moveTo>
                  <a:pt x="0" y="0"/>
                </a:moveTo>
                <a:lnTo>
                  <a:pt x="885167" y="0"/>
                </a:lnTo>
                <a:lnTo>
                  <a:pt x="885167" y="840791"/>
                </a:lnTo>
                <a:lnTo>
                  <a:pt x="0" y="840791"/>
                </a:lnTo>
                <a:lnTo>
                  <a:pt x="0" y="0"/>
                </a:lnTo>
                <a:close/>
              </a:path>
            </a:pathLst>
          </a:custGeom>
          <a:blipFill>
            <a:blip r:embed="rId3"/>
            <a:stretch>
              <a:fillRect l="0" t="0" r="0" b="0"/>
            </a:stretch>
          </a:blipFill>
        </p:spPr>
      </p:sp>
      <p:sp>
        <p:nvSpPr>
          <p:cNvPr name="Freeform 22" id="22"/>
          <p:cNvSpPr/>
          <p:nvPr/>
        </p:nvSpPr>
        <p:spPr>
          <a:xfrm flipH="false" flipV="false" rot="0">
            <a:off x="16551390" y="7315994"/>
            <a:ext cx="885166" cy="840791"/>
          </a:xfrm>
          <a:custGeom>
            <a:avLst/>
            <a:gdLst/>
            <a:ahLst/>
            <a:cxnLst/>
            <a:rect r="r" b="b" t="t" l="l"/>
            <a:pathLst>
              <a:path h="840791" w="885166">
                <a:moveTo>
                  <a:pt x="0" y="0"/>
                </a:moveTo>
                <a:lnTo>
                  <a:pt x="885166" y="0"/>
                </a:lnTo>
                <a:lnTo>
                  <a:pt x="885166" y="840791"/>
                </a:lnTo>
                <a:lnTo>
                  <a:pt x="0" y="840791"/>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10721085">
            <a:off x="8968896" y="-3024459"/>
            <a:ext cx="11083612" cy="11463819"/>
          </a:xfrm>
          <a:custGeom>
            <a:avLst/>
            <a:gdLst/>
            <a:ahLst/>
            <a:cxnLst/>
            <a:rect r="r" b="b" t="t" l="l"/>
            <a:pathLst>
              <a:path h="11463819" w="11083612">
                <a:moveTo>
                  <a:pt x="0" y="0"/>
                </a:moveTo>
                <a:lnTo>
                  <a:pt x="11083612" y="0"/>
                </a:lnTo>
                <a:lnTo>
                  <a:pt x="11083612" y="11463820"/>
                </a:lnTo>
                <a:lnTo>
                  <a:pt x="0" y="11463820"/>
                </a:lnTo>
                <a:lnTo>
                  <a:pt x="0" y="0"/>
                </a:lnTo>
                <a:close/>
              </a:path>
            </a:pathLst>
          </a:custGeom>
          <a:blipFill>
            <a:blip r:embed="rId2">
              <a:alphaModFix amt="8999"/>
            </a:blip>
            <a:stretch>
              <a:fillRect l="0" t="0" r="0" b="0"/>
            </a:stretch>
          </a:blipFill>
        </p:spPr>
      </p:sp>
      <p:sp>
        <p:nvSpPr>
          <p:cNvPr name="Freeform 3" id="3"/>
          <p:cNvSpPr/>
          <p:nvPr/>
        </p:nvSpPr>
        <p:spPr>
          <a:xfrm flipH="false" flipV="true" rot="-5400000">
            <a:off x="-6461412" y="-906425"/>
            <a:ext cx="15710072" cy="8797640"/>
          </a:xfrm>
          <a:custGeom>
            <a:avLst/>
            <a:gdLst/>
            <a:ahLst/>
            <a:cxnLst/>
            <a:rect r="r" b="b" t="t" l="l"/>
            <a:pathLst>
              <a:path h="8797640" w="15710072">
                <a:moveTo>
                  <a:pt x="0" y="8797640"/>
                </a:moveTo>
                <a:lnTo>
                  <a:pt x="15710072" y="8797640"/>
                </a:lnTo>
                <a:lnTo>
                  <a:pt x="15710072" y="0"/>
                </a:lnTo>
                <a:lnTo>
                  <a:pt x="0" y="0"/>
                </a:lnTo>
                <a:lnTo>
                  <a:pt x="0" y="8797640"/>
                </a:lnTo>
                <a:close/>
              </a:path>
            </a:pathLst>
          </a:custGeom>
          <a:blipFill>
            <a:blip r:embed="rId3"/>
            <a:stretch>
              <a:fillRect l="0" t="0" r="0" b="0"/>
            </a:stretch>
          </a:blipFill>
        </p:spPr>
      </p:sp>
      <p:sp>
        <p:nvSpPr>
          <p:cNvPr name="TextBox 4" id="4"/>
          <p:cNvSpPr txBox="true"/>
          <p:nvPr/>
        </p:nvSpPr>
        <p:spPr>
          <a:xfrm rot="0">
            <a:off x="2613882" y="4252893"/>
            <a:ext cx="13060236" cy="4751538"/>
          </a:xfrm>
          <a:prstGeom prst="rect">
            <a:avLst/>
          </a:prstGeom>
        </p:spPr>
        <p:txBody>
          <a:bodyPr anchor="t" rtlCol="false" tIns="0" lIns="0" bIns="0" rIns="0">
            <a:spAutoFit/>
          </a:bodyPr>
          <a:lstStyle/>
          <a:p>
            <a:pPr algn="ctr">
              <a:lnSpc>
                <a:spcPts val="3754"/>
              </a:lnSpc>
            </a:pPr>
            <a:r>
              <a:rPr lang="en-US" sz="2681">
                <a:solidFill>
                  <a:srgbClr val="3D2917"/>
                </a:solidFill>
                <a:latin typeface="Source Serif Pro"/>
                <a:ea typeface="Source Serif Pro"/>
                <a:cs typeface="Source Serif Pro"/>
                <a:sym typeface="Source Serif Pro"/>
              </a:rPr>
              <a:t>Rating bintang tidak selalu mencerminkan isi komentar pengguna, karena terdapat anomali seperti komentar bernada negatif dengan rating tinggi atau sebaliknya. Contohnya “Aplikasinya jelek dan sering error” → ⭐⭐⭐⭐⭐</a:t>
            </a:r>
          </a:p>
          <a:p>
            <a:pPr algn="ctr">
              <a:lnSpc>
                <a:spcPts val="3754"/>
              </a:lnSpc>
            </a:pPr>
            <a:r>
              <a:rPr lang="en-US" sz="2681">
                <a:solidFill>
                  <a:srgbClr val="3D2917"/>
                </a:solidFill>
                <a:latin typeface="Source Serif Pro"/>
                <a:ea typeface="Source Serif Pro"/>
                <a:cs typeface="Source Serif Pro"/>
                <a:sym typeface="Source Serif Pro"/>
              </a:rPr>
              <a:t>“Bagus banget dan puas” → ⭐⭐</a:t>
            </a:r>
          </a:p>
          <a:p>
            <a:pPr algn="ctr">
              <a:lnSpc>
                <a:spcPts val="3754"/>
              </a:lnSpc>
            </a:pPr>
          </a:p>
          <a:p>
            <a:pPr algn="ctr">
              <a:lnSpc>
                <a:spcPts val="3754"/>
              </a:lnSpc>
            </a:pPr>
            <a:r>
              <a:rPr lang="en-US" sz="2681">
                <a:solidFill>
                  <a:srgbClr val="3D2917"/>
                </a:solidFill>
                <a:latin typeface="Source Serif Pro"/>
                <a:ea typeface="Source Serif Pro"/>
                <a:cs typeface="Source Serif Pro"/>
                <a:sym typeface="Source Serif Pro"/>
              </a:rPr>
              <a:t>Oleh karena itu, dilakukan validasi ulang sentimen menggunakan Lexicon Based dengan memanfaatkan kamus kata positif, kata negatif, serta penanganan kata negasi (tidak, kurang, belum). Proses ini bertujuan untuk menyaring data anomali dan menghapus data dengan label sentimen yang tidak konsisten.</a:t>
            </a:r>
          </a:p>
          <a:p>
            <a:pPr algn="ctr">
              <a:lnSpc>
                <a:spcPts val="3754"/>
              </a:lnSpc>
            </a:pPr>
          </a:p>
        </p:txBody>
      </p:sp>
      <p:sp>
        <p:nvSpPr>
          <p:cNvPr name="TextBox 5" id="5"/>
          <p:cNvSpPr txBox="true"/>
          <p:nvPr/>
        </p:nvSpPr>
        <p:spPr>
          <a:xfrm rot="0">
            <a:off x="2572971" y="1718121"/>
            <a:ext cx="13142058" cy="960755"/>
          </a:xfrm>
          <a:prstGeom prst="rect">
            <a:avLst/>
          </a:prstGeom>
        </p:spPr>
        <p:txBody>
          <a:bodyPr anchor="t" rtlCol="false" tIns="0" lIns="0" bIns="0" rIns="0">
            <a:spAutoFit/>
          </a:bodyPr>
          <a:lstStyle/>
          <a:p>
            <a:pPr algn="ctr">
              <a:lnSpc>
                <a:spcPts val="7209"/>
              </a:lnSpc>
            </a:pPr>
            <a:r>
              <a:rPr lang="en-US" b="true" sz="6999" spc="223">
                <a:solidFill>
                  <a:srgbClr val="3D2917"/>
                </a:solidFill>
                <a:latin typeface="Monterchi Serif Bold"/>
                <a:ea typeface="Monterchi Serif Bold"/>
                <a:cs typeface="Monterchi Serif Bold"/>
                <a:sym typeface="Monterchi Serif Bold"/>
              </a:rPr>
              <a:t>VALIDASI LABEL</a:t>
            </a:r>
          </a:p>
        </p:txBody>
      </p:sp>
      <p:sp>
        <p:nvSpPr>
          <p:cNvPr name="TextBox 6" id="6"/>
          <p:cNvSpPr txBox="true"/>
          <p:nvPr/>
        </p:nvSpPr>
        <p:spPr>
          <a:xfrm rot="0">
            <a:off x="5490923" y="2811850"/>
            <a:ext cx="7306153" cy="454379"/>
          </a:xfrm>
          <a:prstGeom prst="rect">
            <a:avLst/>
          </a:prstGeom>
        </p:spPr>
        <p:txBody>
          <a:bodyPr anchor="t" rtlCol="false" tIns="0" lIns="0" bIns="0" rIns="0">
            <a:spAutoFit/>
          </a:bodyPr>
          <a:lstStyle/>
          <a:p>
            <a:pPr algn="ctr" marL="0" indent="0" lvl="0">
              <a:lnSpc>
                <a:spcPts val="3787"/>
              </a:lnSpc>
              <a:spcBef>
                <a:spcPct val="0"/>
              </a:spcBef>
            </a:pPr>
            <a:r>
              <a:rPr lang="en-US" b="true" sz="2705" spc="59">
                <a:solidFill>
                  <a:srgbClr val="3D2917"/>
                </a:solidFill>
                <a:latin typeface="Source Serif Pro Bold"/>
                <a:ea typeface="Source Serif Pro Bold"/>
                <a:cs typeface="Source Serif Pro Bold"/>
                <a:sym typeface="Source Serif Pro Bold"/>
              </a:rPr>
              <a:t>LEXICON BASED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633293" y="1590853"/>
            <a:ext cx="11774855" cy="4150636"/>
          </a:xfrm>
          <a:custGeom>
            <a:avLst/>
            <a:gdLst/>
            <a:ahLst/>
            <a:cxnLst/>
            <a:rect r="r" b="b" t="t" l="l"/>
            <a:pathLst>
              <a:path h="4150636" w="11774855">
                <a:moveTo>
                  <a:pt x="0" y="0"/>
                </a:moveTo>
                <a:lnTo>
                  <a:pt x="11774855" y="0"/>
                </a:lnTo>
                <a:lnTo>
                  <a:pt x="11774855" y="4150636"/>
                </a:lnTo>
                <a:lnTo>
                  <a:pt x="0" y="4150636"/>
                </a:lnTo>
                <a:lnTo>
                  <a:pt x="0" y="0"/>
                </a:lnTo>
                <a:close/>
              </a:path>
            </a:pathLst>
          </a:custGeom>
          <a:blipFill>
            <a:blip r:embed="rId3"/>
            <a:stretch>
              <a:fillRect l="0" t="0" r="0" b="0"/>
            </a:stretch>
          </a:blipFill>
        </p:spPr>
      </p:sp>
      <p:sp>
        <p:nvSpPr>
          <p:cNvPr name="Freeform 5" id="5"/>
          <p:cNvSpPr/>
          <p:nvPr/>
        </p:nvSpPr>
        <p:spPr>
          <a:xfrm flipH="false" flipV="false" rot="0">
            <a:off x="3633293" y="5741489"/>
            <a:ext cx="11774855" cy="4150636"/>
          </a:xfrm>
          <a:custGeom>
            <a:avLst/>
            <a:gdLst/>
            <a:ahLst/>
            <a:cxnLst/>
            <a:rect r="r" b="b" t="t" l="l"/>
            <a:pathLst>
              <a:path h="4150636" w="11774855">
                <a:moveTo>
                  <a:pt x="0" y="0"/>
                </a:moveTo>
                <a:lnTo>
                  <a:pt x="11774855" y="0"/>
                </a:lnTo>
                <a:lnTo>
                  <a:pt x="11774855" y="4150637"/>
                </a:lnTo>
                <a:lnTo>
                  <a:pt x="0" y="4150637"/>
                </a:lnTo>
                <a:lnTo>
                  <a:pt x="0" y="0"/>
                </a:lnTo>
                <a:close/>
              </a:path>
            </a:pathLst>
          </a:custGeom>
          <a:blipFill>
            <a:blip r:embed="rId4"/>
            <a:stretch>
              <a:fillRect l="0" t="0" r="0" b="0"/>
            </a:stretch>
          </a:blipFill>
        </p:spPr>
      </p:sp>
      <p:sp>
        <p:nvSpPr>
          <p:cNvPr name="TextBox 6" id="6"/>
          <p:cNvSpPr txBox="true"/>
          <p:nvPr/>
        </p:nvSpPr>
        <p:spPr>
          <a:xfrm rot="0">
            <a:off x="4802065" y="625344"/>
            <a:ext cx="9437311" cy="514350"/>
          </a:xfrm>
          <a:prstGeom prst="rect">
            <a:avLst/>
          </a:prstGeom>
        </p:spPr>
        <p:txBody>
          <a:bodyPr anchor="t" rtlCol="false" tIns="0" lIns="0" bIns="0" rIns="0">
            <a:spAutoFit/>
          </a:bodyPr>
          <a:lstStyle/>
          <a:p>
            <a:pPr algn="ctr" marL="0" indent="0" lvl="0">
              <a:lnSpc>
                <a:spcPts val="4200"/>
              </a:lnSpc>
              <a:spcBef>
                <a:spcPct val="0"/>
              </a:spcBef>
            </a:pPr>
            <a:r>
              <a:rPr lang="en-US" b="true" sz="3000" spc="65">
                <a:solidFill>
                  <a:srgbClr val="3D2917"/>
                </a:solidFill>
                <a:latin typeface="Source Serif Pro Bold"/>
                <a:ea typeface="Source Serif Pro Bold"/>
                <a:cs typeface="Source Serif Pro Bold"/>
                <a:sym typeface="Source Serif Pro Bold"/>
              </a:rPr>
              <a:t>VALIDASI LABEL (LEXICON BASED)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Freeform 6" id="6"/>
          <p:cNvSpPr/>
          <p:nvPr/>
        </p:nvSpPr>
        <p:spPr>
          <a:xfrm flipH="false" flipV="false" rot="0">
            <a:off x="4743237" y="1644520"/>
            <a:ext cx="9554968" cy="5697150"/>
          </a:xfrm>
          <a:custGeom>
            <a:avLst/>
            <a:gdLst/>
            <a:ahLst/>
            <a:cxnLst/>
            <a:rect r="r" b="b" t="t" l="l"/>
            <a:pathLst>
              <a:path h="5697150" w="9554968">
                <a:moveTo>
                  <a:pt x="0" y="0"/>
                </a:moveTo>
                <a:lnTo>
                  <a:pt x="9554967" y="0"/>
                </a:lnTo>
                <a:lnTo>
                  <a:pt x="9554967" y="5697149"/>
                </a:lnTo>
                <a:lnTo>
                  <a:pt x="0" y="5697149"/>
                </a:lnTo>
                <a:lnTo>
                  <a:pt x="0" y="0"/>
                </a:lnTo>
                <a:close/>
              </a:path>
            </a:pathLst>
          </a:custGeom>
          <a:blipFill>
            <a:blip r:embed="rId4"/>
            <a:stretch>
              <a:fillRect l="0" t="0" r="0" b="0"/>
            </a:stretch>
          </a:blipFill>
        </p:spPr>
      </p:sp>
      <p:sp>
        <p:nvSpPr>
          <p:cNvPr name="TextBox 7" id="7"/>
          <p:cNvSpPr txBox="true"/>
          <p:nvPr/>
        </p:nvSpPr>
        <p:spPr>
          <a:xfrm rot="0">
            <a:off x="1028700" y="7547240"/>
            <a:ext cx="16230600" cy="2256205"/>
          </a:xfrm>
          <a:prstGeom prst="rect">
            <a:avLst/>
          </a:prstGeom>
        </p:spPr>
        <p:txBody>
          <a:bodyPr anchor="t" rtlCol="false" tIns="0" lIns="0" bIns="0" rIns="0">
            <a:spAutoFit/>
          </a:bodyPr>
          <a:lstStyle/>
          <a:p>
            <a:pPr algn="ctr">
              <a:lnSpc>
                <a:spcPts val="3624"/>
              </a:lnSpc>
              <a:spcBef>
                <a:spcPct val="0"/>
              </a:spcBef>
            </a:pPr>
            <a:r>
              <a:rPr lang="en-US" sz="2588" spc="56">
                <a:solidFill>
                  <a:srgbClr val="3D2917"/>
                </a:solidFill>
                <a:latin typeface="Source Serif Pro"/>
                <a:ea typeface="Source Serif Pro"/>
                <a:cs typeface="Source Serif Pro"/>
                <a:sym typeface="Source Serif Pro"/>
              </a:rPr>
              <a:t>S</a:t>
            </a:r>
            <a:r>
              <a:rPr lang="en-US" sz="2588" spc="56">
                <a:solidFill>
                  <a:srgbClr val="3D2917"/>
                </a:solidFill>
                <a:latin typeface="Source Serif Pro"/>
                <a:ea typeface="Source Serif Pro"/>
                <a:cs typeface="Source Serif Pro"/>
                <a:sym typeface="Source Serif Pro"/>
              </a:rPr>
              <a:t>etelah proses validasi menggunakan metode lexicon, data ulasan yang memiliki kesesuaian antara label rating dan hasil validasi dipertahankan, sedangkan data yang tidak sesuai dihapus dari dataset. Dari hasil proses tersebut, diperoleh 2.727 data valid dan 273 data dihapus pada aplikasi Netflix, serta 2.740 data valid dan 260 data dihapus pada aplikasi Vidio, sehingga data valid yang tersisa digunakan sebagai dasar dalam pengolahan dan penentuan sentimen lanjutan.</a:t>
            </a:r>
          </a:p>
        </p:txBody>
      </p:sp>
      <p:sp>
        <p:nvSpPr>
          <p:cNvPr name="TextBox 8" id="8"/>
          <p:cNvSpPr txBox="true"/>
          <p:nvPr/>
        </p:nvSpPr>
        <p:spPr>
          <a:xfrm rot="0">
            <a:off x="4802065" y="625344"/>
            <a:ext cx="9437311" cy="514350"/>
          </a:xfrm>
          <a:prstGeom prst="rect">
            <a:avLst/>
          </a:prstGeom>
        </p:spPr>
        <p:txBody>
          <a:bodyPr anchor="t" rtlCol="false" tIns="0" lIns="0" bIns="0" rIns="0">
            <a:spAutoFit/>
          </a:bodyPr>
          <a:lstStyle/>
          <a:p>
            <a:pPr algn="ctr" marL="0" indent="0" lvl="0">
              <a:lnSpc>
                <a:spcPts val="4200"/>
              </a:lnSpc>
              <a:spcBef>
                <a:spcPct val="0"/>
              </a:spcBef>
            </a:pPr>
            <a:r>
              <a:rPr lang="en-US" b="true" sz="3000" spc="65">
                <a:solidFill>
                  <a:srgbClr val="3D2917"/>
                </a:solidFill>
                <a:latin typeface="Source Serif Pro Bold"/>
                <a:ea typeface="Source Serif Pro Bold"/>
                <a:cs typeface="Source Serif Pro Bold"/>
                <a:sym typeface="Source Serif Pro Bold"/>
              </a:rPr>
              <a:t>HASIL VALIDASI LEXICON BASED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356388">
            <a:off x="-919416" y="-2027263"/>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4553139">
            <a:off x="8102038" y="265786"/>
            <a:ext cx="12810333" cy="13249773"/>
          </a:xfrm>
          <a:custGeom>
            <a:avLst/>
            <a:gdLst/>
            <a:ahLst/>
            <a:cxnLst/>
            <a:rect r="r" b="b" t="t" l="l"/>
            <a:pathLst>
              <a:path h="13249773" w="12810333">
                <a:moveTo>
                  <a:pt x="0" y="0"/>
                </a:moveTo>
                <a:lnTo>
                  <a:pt x="12810334" y="0"/>
                </a:lnTo>
                <a:lnTo>
                  <a:pt x="12810334" y="13249774"/>
                </a:lnTo>
                <a:lnTo>
                  <a:pt x="0" y="13249774"/>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0153524" y="-568258"/>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Freeform 5" id="5"/>
          <p:cNvSpPr/>
          <p:nvPr/>
        </p:nvSpPr>
        <p:spPr>
          <a:xfrm flipH="false" flipV="false" rot="0">
            <a:off x="-895452" y="5685772"/>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Freeform 6" id="6"/>
          <p:cNvSpPr/>
          <p:nvPr/>
        </p:nvSpPr>
        <p:spPr>
          <a:xfrm flipH="false" flipV="false" rot="0">
            <a:off x="625057" y="6205501"/>
            <a:ext cx="5634839" cy="3052799"/>
          </a:xfrm>
          <a:custGeom>
            <a:avLst/>
            <a:gdLst/>
            <a:ahLst/>
            <a:cxnLst/>
            <a:rect r="r" b="b" t="t" l="l"/>
            <a:pathLst>
              <a:path h="3052799" w="5634839">
                <a:moveTo>
                  <a:pt x="0" y="0"/>
                </a:moveTo>
                <a:lnTo>
                  <a:pt x="5634839" y="0"/>
                </a:lnTo>
                <a:lnTo>
                  <a:pt x="5634839" y="3052799"/>
                </a:lnTo>
                <a:lnTo>
                  <a:pt x="0" y="3052799"/>
                </a:lnTo>
                <a:lnTo>
                  <a:pt x="0" y="0"/>
                </a:lnTo>
                <a:close/>
              </a:path>
            </a:pathLst>
          </a:custGeom>
          <a:blipFill>
            <a:blip r:embed="rId4"/>
            <a:stretch>
              <a:fillRect l="0" t="0" r="0" b="0"/>
            </a:stretch>
          </a:blipFill>
        </p:spPr>
      </p:sp>
      <p:sp>
        <p:nvSpPr>
          <p:cNvPr name="Freeform 7" id="7"/>
          <p:cNvSpPr/>
          <p:nvPr/>
        </p:nvSpPr>
        <p:spPr>
          <a:xfrm flipH="false" flipV="false" rot="0">
            <a:off x="6317046" y="6205501"/>
            <a:ext cx="5634839" cy="3052799"/>
          </a:xfrm>
          <a:custGeom>
            <a:avLst/>
            <a:gdLst/>
            <a:ahLst/>
            <a:cxnLst/>
            <a:rect r="r" b="b" t="t" l="l"/>
            <a:pathLst>
              <a:path h="3052799" w="5634839">
                <a:moveTo>
                  <a:pt x="0" y="0"/>
                </a:moveTo>
                <a:lnTo>
                  <a:pt x="5634840" y="0"/>
                </a:lnTo>
                <a:lnTo>
                  <a:pt x="5634840" y="3052799"/>
                </a:lnTo>
                <a:lnTo>
                  <a:pt x="0" y="3052799"/>
                </a:lnTo>
                <a:lnTo>
                  <a:pt x="0" y="0"/>
                </a:lnTo>
                <a:close/>
              </a:path>
            </a:pathLst>
          </a:custGeom>
          <a:blipFill>
            <a:blip r:embed="rId5"/>
            <a:stretch>
              <a:fillRect l="0" t="0" r="0" b="0"/>
            </a:stretch>
          </a:blipFill>
        </p:spPr>
      </p:sp>
      <p:sp>
        <p:nvSpPr>
          <p:cNvPr name="Freeform 8" id="8"/>
          <p:cNvSpPr/>
          <p:nvPr/>
        </p:nvSpPr>
        <p:spPr>
          <a:xfrm flipH="false" flipV="false" rot="0">
            <a:off x="12006654" y="6205501"/>
            <a:ext cx="5634839" cy="3052799"/>
          </a:xfrm>
          <a:custGeom>
            <a:avLst/>
            <a:gdLst/>
            <a:ahLst/>
            <a:cxnLst/>
            <a:rect r="r" b="b" t="t" l="l"/>
            <a:pathLst>
              <a:path h="3052799" w="5634839">
                <a:moveTo>
                  <a:pt x="0" y="0"/>
                </a:moveTo>
                <a:lnTo>
                  <a:pt x="5634840" y="0"/>
                </a:lnTo>
                <a:lnTo>
                  <a:pt x="5634840" y="3052799"/>
                </a:lnTo>
                <a:lnTo>
                  <a:pt x="0" y="3052799"/>
                </a:lnTo>
                <a:lnTo>
                  <a:pt x="0" y="0"/>
                </a:lnTo>
                <a:close/>
              </a:path>
            </a:pathLst>
          </a:custGeom>
          <a:blipFill>
            <a:blip r:embed="rId6"/>
            <a:stretch>
              <a:fillRect l="0" t="0" r="0" b="0"/>
            </a:stretch>
          </a:blipFill>
        </p:spPr>
      </p:sp>
      <p:sp>
        <p:nvSpPr>
          <p:cNvPr name="Freeform 9" id="9"/>
          <p:cNvSpPr/>
          <p:nvPr/>
        </p:nvSpPr>
        <p:spPr>
          <a:xfrm flipH="false" flipV="false" rot="0">
            <a:off x="625057" y="2905718"/>
            <a:ext cx="5634839" cy="3052799"/>
          </a:xfrm>
          <a:custGeom>
            <a:avLst/>
            <a:gdLst/>
            <a:ahLst/>
            <a:cxnLst/>
            <a:rect r="r" b="b" t="t" l="l"/>
            <a:pathLst>
              <a:path h="3052799" w="5634839">
                <a:moveTo>
                  <a:pt x="0" y="0"/>
                </a:moveTo>
                <a:lnTo>
                  <a:pt x="5634839" y="0"/>
                </a:lnTo>
                <a:lnTo>
                  <a:pt x="5634839" y="3052799"/>
                </a:lnTo>
                <a:lnTo>
                  <a:pt x="0" y="3052799"/>
                </a:lnTo>
                <a:lnTo>
                  <a:pt x="0" y="0"/>
                </a:lnTo>
                <a:close/>
              </a:path>
            </a:pathLst>
          </a:custGeom>
          <a:blipFill>
            <a:blip r:embed="rId7"/>
            <a:stretch>
              <a:fillRect l="0" t="0" r="0" b="0"/>
            </a:stretch>
          </a:blipFill>
        </p:spPr>
      </p:sp>
      <p:sp>
        <p:nvSpPr>
          <p:cNvPr name="Freeform 10" id="10"/>
          <p:cNvSpPr/>
          <p:nvPr/>
        </p:nvSpPr>
        <p:spPr>
          <a:xfrm flipH="false" flipV="false" rot="0">
            <a:off x="6317046" y="2905718"/>
            <a:ext cx="5634839" cy="3052799"/>
          </a:xfrm>
          <a:custGeom>
            <a:avLst/>
            <a:gdLst/>
            <a:ahLst/>
            <a:cxnLst/>
            <a:rect r="r" b="b" t="t" l="l"/>
            <a:pathLst>
              <a:path h="3052799" w="5634839">
                <a:moveTo>
                  <a:pt x="0" y="0"/>
                </a:moveTo>
                <a:lnTo>
                  <a:pt x="5634840" y="0"/>
                </a:lnTo>
                <a:lnTo>
                  <a:pt x="5634840" y="3052799"/>
                </a:lnTo>
                <a:lnTo>
                  <a:pt x="0" y="3052799"/>
                </a:lnTo>
                <a:lnTo>
                  <a:pt x="0" y="0"/>
                </a:lnTo>
                <a:close/>
              </a:path>
            </a:pathLst>
          </a:custGeom>
          <a:blipFill>
            <a:blip r:embed="rId8"/>
            <a:stretch>
              <a:fillRect l="-229" t="-459" r="-229" b="0"/>
            </a:stretch>
          </a:blipFill>
        </p:spPr>
      </p:sp>
      <p:sp>
        <p:nvSpPr>
          <p:cNvPr name="Freeform 11" id="11"/>
          <p:cNvSpPr/>
          <p:nvPr/>
        </p:nvSpPr>
        <p:spPr>
          <a:xfrm flipH="false" flipV="false" rot="0">
            <a:off x="12006654" y="2905718"/>
            <a:ext cx="5662224" cy="3052799"/>
          </a:xfrm>
          <a:custGeom>
            <a:avLst/>
            <a:gdLst/>
            <a:ahLst/>
            <a:cxnLst/>
            <a:rect r="r" b="b" t="t" l="l"/>
            <a:pathLst>
              <a:path h="3052799" w="5662224">
                <a:moveTo>
                  <a:pt x="0" y="0"/>
                </a:moveTo>
                <a:lnTo>
                  <a:pt x="5662224" y="0"/>
                </a:lnTo>
                <a:lnTo>
                  <a:pt x="5662224" y="3052799"/>
                </a:lnTo>
                <a:lnTo>
                  <a:pt x="0" y="3052799"/>
                </a:lnTo>
                <a:lnTo>
                  <a:pt x="0" y="0"/>
                </a:lnTo>
                <a:close/>
              </a:path>
            </a:pathLst>
          </a:custGeom>
          <a:blipFill>
            <a:blip r:embed="rId9"/>
            <a:stretch>
              <a:fillRect l="-483" t="-971" r="0" b="0"/>
            </a:stretch>
          </a:blipFill>
        </p:spPr>
      </p:sp>
      <p:sp>
        <p:nvSpPr>
          <p:cNvPr name="TextBox 12" id="12"/>
          <p:cNvSpPr txBox="true"/>
          <p:nvPr/>
        </p:nvSpPr>
        <p:spPr>
          <a:xfrm rot="0">
            <a:off x="625057" y="1246353"/>
            <a:ext cx="10298698" cy="543560"/>
          </a:xfrm>
          <a:prstGeom prst="rect">
            <a:avLst/>
          </a:prstGeom>
        </p:spPr>
        <p:txBody>
          <a:bodyPr anchor="t" rtlCol="false" tIns="0" lIns="0" bIns="0" rIns="0">
            <a:spAutoFit/>
          </a:bodyPr>
          <a:lstStyle/>
          <a:p>
            <a:pPr algn="ctr">
              <a:lnSpc>
                <a:spcPts val="4119"/>
              </a:lnSpc>
            </a:pPr>
            <a:r>
              <a:rPr lang="en-US" b="true" sz="3999" spc="127">
                <a:solidFill>
                  <a:srgbClr val="3D2917"/>
                </a:solidFill>
                <a:latin typeface="Monterchi Serif Bold"/>
                <a:ea typeface="Monterchi Serif Bold"/>
                <a:cs typeface="Monterchi Serif Bold"/>
                <a:sym typeface="Monterchi Serif Bold"/>
              </a:rPr>
              <a:t>WORDCLOUD MASING-MASING SENTIMEN</a:t>
            </a:r>
          </a:p>
        </p:txBody>
      </p:sp>
      <p:sp>
        <p:nvSpPr>
          <p:cNvPr name="TextBox 13" id="13"/>
          <p:cNvSpPr txBox="true"/>
          <p:nvPr/>
        </p:nvSpPr>
        <p:spPr>
          <a:xfrm rot="0">
            <a:off x="625057" y="1900987"/>
            <a:ext cx="3515006" cy="454379"/>
          </a:xfrm>
          <a:prstGeom prst="rect">
            <a:avLst/>
          </a:prstGeom>
        </p:spPr>
        <p:txBody>
          <a:bodyPr anchor="t" rtlCol="false" tIns="0" lIns="0" bIns="0" rIns="0">
            <a:spAutoFit/>
          </a:bodyPr>
          <a:lstStyle/>
          <a:p>
            <a:pPr algn="ctr" marL="0" indent="0" lvl="0">
              <a:lnSpc>
                <a:spcPts val="3787"/>
              </a:lnSpc>
              <a:spcBef>
                <a:spcPct val="0"/>
              </a:spcBef>
            </a:pPr>
            <a:r>
              <a:rPr lang="en-US" b="true" sz="2705" spc="59">
                <a:solidFill>
                  <a:srgbClr val="3D2917"/>
                </a:solidFill>
                <a:latin typeface="Source Serif Pro Bold"/>
                <a:ea typeface="Source Serif Pro Bold"/>
                <a:cs typeface="Source Serif Pro Bold"/>
                <a:sym typeface="Source Serif Pro Bold"/>
              </a:rPr>
              <a:t>NETFLIX VS VIDIO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DAG8x9RXQUE</dc:identifier>
  <dcterms:modified xsi:type="dcterms:W3CDTF">2011-08-01T06:04:30Z</dcterms:modified>
  <cp:revision>1</cp:revision>
  <dc:title>Beige Modern Group Project Presentation</dc:title>
</cp:coreProperties>
</file>